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48"/>
  </p:notesMasterIdLst>
  <p:sldIdLst>
    <p:sldId id="275" r:id="rId2"/>
    <p:sldId id="323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33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320" r:id="rId25"/>
    <p:sldId id="321" r:id="rId26"/>
    <p:sldId id="322" r:id="rId27"/>
    <p:sldId id="299" r:id="rId28"/>
    <p:sldId id="300" r:id="rId29"/>
    <p:sldId id="301" r:id="rId30"/>
    <p:sldId id="302" r:id="rId31"/>
    <p:sldId id="333" r:id="rId32"/>
    <p:sldId id="306" r:id="rId33"/>
    <p:sldId id="307" r:id="rId34"/>
    <p:sldId id="308" r:id="rId35"/>
    <p:sldId id="309" r:id="rId36"/>
    <p:sldId id="329" r:id="rId37"/>
    <p:sldId id="330" r:id="rId38"/>
    <p:sldId id="331" r:id="rId39"/>
    <p:sldId id="324" r:id="rId40"/>
    <p:sldId id="325" r:id="rId41"/>
    <p:sldId id="326" r:id="rId42"/>
    <p:sldId id="327" r:id="rId43"/>
    <p:sldId id="328" r:id="rId44"/>
    <p:sldId id="334" r:id="rId45"/>
    <p:sldId id="316" r:id="rId46"/>
    <p:sldId id="335" r:id="rId4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E99"/>
    <a:srgbClr val="677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48" autoAdjust="0"/>
    <p:restoredTop sz="86798" autoAdjust="0"/>
  </p:normalViewPr>
  <p:slideViewPr>
    <p:cSldViewPr>
      <p:cViewPr varScale="1">
        <p:scale>
          <a:sx n="77" d="100"/>
          <a:sy n="77" d="100"/>
        </p:scale>
        <p:origin x="113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336E7-F42F-4A2E-9F47-4CAB93D18031}" type="datetimeFigureOut">
              <a:rPr lang="zh-CN" altLang="en-US" smtClean="0"/>
              <a:t>2025/11/9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9DC25-1DF3-4044-A1F0-C273483743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79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ea typeface="宋体" charset="0"/>
              </a:rPr>
              <a:t>初级通路必是简单通路；反过来未必。</a:t>
            </a:r>
          </a:p>
        </p:txBody>
      </p:sp>
      <p:sp>
        <p:nvSpPr>
          <p:cNvPr id="819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B52A19C0-90ED-5F44-9B37-EA5D0B4BCBB4}" type="slidenum">
              <a:rPr lang="zh-CN" altLang="en-US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3040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70000"/>
              </a:lnSpc>
            </a:pPr>
            <a:r>
              <a:rPr lang="zh-CN" altLang="en-US" sz="1200" dirty="0">
                <a:latin typeface="Times New Roman" charset="0"/>
              </a:rPr>
              <a:t>删边不连通得到两个连通分支</a:t>
            </a:r>
            <a:endParaRPr lang="en-US" altLang="zh-CN" sz="1200" dirty="0">
              <a:latin typeface="Times New Roman" charset="0"/>
            </a:endParaRPr>
          </a:p>
          <a:p>
            <a:pPr>
              <a:lnSpc>
                <a:spcPct val="70000"/>
              </a:lnSpc>
            </a:pPr>
            <a:endParaRPr lang="en-US" altLang="zh-CN" sz="1200" dirty="0">
              <a:latin typeface="Times New Roman" charset="0"/>
            </a:endParaRPr>
          </a:p>
          <a:p>
            <a:pPr>
              <a:lnSpc>
                <a:spcPct val="70000"/>
              </a:lnSpc>
            </a:pPr>
            <a:r>
              <a:rPr lang="en-US" altLang="zh-CN" sz="1200" dirty="0">
                <a:latin typeface="Times New Roman" charset="0"/>
              </a:rPr>
              <a:t>κ(G)≤λ(G) </a:t>
            </a:r>
            <a:r>
              <a:rPr lang="zh-CN" altLang="en-US" sz="1200" dirty="0">
                <a:latin typeface="Times New Roman" charset="0"/>
              </a:rPr>
              <a:t>的</a:t>
            </a:r>
            <a:r>
              <a:rPr lang="zh-CN" altLang="en-US" sz="1200" b="1" dirty="0">
                <a:latin typeface="Times New Roman" charset="0"/>
              </a:rPr>
              <a:t>另一个证明：</a:t>
            </a:r>
            <a:endParaRPr lang="en-US" altLang="zh-CN" sz="1200" dirty="0">
              <a:latin typeface="Times New Roman" charset="0"/>
            </a:endParaRPr>
          </a:p>
          <a:p>
            <a:pPr>
              <a:lnSpc>
                <a:spcPct val="70000"/>
              </a:lnSpc>
            </a:pPr>
            <a:r>
              <a:rPr lang="en-US" altLang="zh-CN" sz="1200" b="1" dirty="0">
                <a:latin typeface="Times New Roman" charset="0"/>
              </a:rPr>
              <a:t>Proof.</a:t>
            </a:r>
            <a:br>
              <a:rPr lang="en-US" altLang="zh-CN" sz="1200" dirty="0">
                <a:latin typeface="Times New Roman" charset="0"/>
              </a:rPr>
            </a:br>
            <a:r>
              <a:rPr lang="en-US" altLang="zh-CN" sz="1200" dirty="0">
                <a:latin typeface="Times New Roman" charset="0"/>
              </a:rPr>
              <a:t>We use induction on λ. If λ=0, G is disconnected, so κ=0. If λ=1, removal of edge with endpoints v and w disconnects G. If v and w are the only vertices of G, G is K2 and has connectivity 1. Otherwise, removal of either v or w disconnects G, so κ=1.</a:t>
            </a:r>
          </a:p>
          <a:p>
            <a:pPr>
              <a:lnSpc>
                <a:spcPct val="70000"/>
              </a:lnSpc>
            </a:pPr>
            <a:r>
              <a:rPr lang="en-US" altLang="zh-CN" sz="1200" dirty="0">
                <a:latin typeface="Times New Roman" charset="0"/>
              </a:rPr>
              <a:t>As a special case we note that if λ=n−1 then δ=n−1, so G is </a:t>
            </a:r>
            <a:r>
              <a:rPr lang="en-US" altLang="zh-CN" sz="1200" dirty="0" err="1">
                <a:latin typeface="Times New Roman" charset="0"/>
              </a:rPr>
              <a:t>Kn</a:t>
            </a:r>
            <a:r>
              <a:rPr lang="en-US" altLang="zh-CN" sz="1200" dirty="0">
                <a:latin typeface="Times New Roman" charset="0"/>
              </a:rPr>
              <a:t> and κ=n−1.</a:t>
            </a:r>
          </a:p>
          <a:p>
            <a:pPr>
              <a:lnSpc>
                <a:spcPct val="70000"/>
              </a:lnSpc>
            </a:pPr>
            <a:r>
              <a:rPr lang="en-US" altLang="zh-CN" sz="1200" dirty="0">
                <a:latin typeface="Times New Roman" charset="0"/>
              </a:rPr>
              <a:t>Now suppose n−1&gt;λ=k&gt;1, and removal of edges e1,e2,…,</a:t>
            </a:r>
            <a:r>
              <a:rPr lang="en-US" altLang="zh-CN" sz="1200" dirty="0" err="1">
                <a:latin typeface="Times New Roman" charset="0"/>
              </a:rPr>
              <a:t>ek</a:t>
            </a:r>
            <a:r>
              <a:rPr lang="en-US" altLang="zh-CN" sz="1200" dirty="0">
                <a:latin typeface="Times New Roman" charset="0"/>
              </a:rPr>
              <a:t> disconnects G. Remove edge </a:t>
            </a:r>
            <a:r>
              <a:rPr lang="en-US" altLang="zh-CN" sz="1200" dirty="0" err="1">
                <a:latin typeface="Times New Roman" charset="0"/>
              </a:rPr>
              <a:t>ek</a:t>
            </a:r>
            <a:r>
              <a:rPr lang="en-US" altLang="zh-CN" sz="1200" dirty="0">
                <a:latin typeface="Times New Roman" charset="0"/>
              </a:rPr>
              <a:t> with endpoints v and w to form G1 with λ(G1)=k−1. By the induction hypothesis, there are at most k−1 vertices v1,v2,…,</a:t>
            </a:r>
            <a:r>
              <a:rPr lang="en-US" altLang="zh-CN" sz="1200" dirty="0" err="1">
                <a:latin typeface="Times New Roman" charset="0"/>
              </a:rPr>
              <a:t>vj</a:t>
            </a:r>
            <a:r>
              <a:rPr lang="en-US" altLang="zh-CN" sz="1200" dirty="0">
                <a:latin typeface="Times New Roman" charset="0"/>
              </a:rPr>
              <a:t> such that G2=G1−{v1,v2,…,</a:t>
            </a:r>
            <a:r>
              <a:rPr lang="en-US" altLang="zh-CN" sz="1200" dirty="0" err="1">
                <a:latin typeface="Times New Roman" charset="0"/>
              </a:rPr>
              <a:t>vj</a:t>
            </a:r>
            <a:r>
              <a:rPr lang="en-US" altLang="zh-CN" sz="1200" dirty="0">
                <a:latin typeface="Times New Roman" charset="0"/>
              </a:rPr>
              <a:t>} is disconnected. Since k&lt;n−1, k−1≤n−3, and so G2has at least 3 vertices.</a:t>
            </a:r>
          </a:p>
          <a:p>
            <a:pPr>
              <a:lnSpc>
                <a:spcPct val="70000"/>
              </a:lnSpc>
            </a:pPr>
            <a:r>
              <a:rPr lang="en-US" altLang="zh-CN" sz="1200" dirty="0">
                <a:latin typeface="Times New Roman" charset="0"/>
              </a:rPr>
              <a:t>If both v and w are vertices of G2, and if adding </a:t>
            </a:r>
            <a:r>
              <a:rPr lang="en-US" altLang="zh-CN" sz="1200" dirty="0" err="1">
                <a:latin typeface="Times New Roman" charset="0"/>
              </a:rPr>
              <a:t>ek</a:t>
            </a:r>
            <a:r>
              <a:rPr lang="en-US" altLang="zh-CN" sz="1200" dirty="0">
                <a:latin typeface="Times New Roman" charset="0"/>
              </a:rPr>
              <a:t> to G2 produces a connected graph G3, then removal of one of v and w will disconnect G3 forming G4, and G4=G−{v1,v2,…,</a:t>
            </a:r>
            <a:r>
              <a:rPr lang="en-US" altLang="zh-CN" sz="1200" dirty="0" err="1">
                <a:latin typeface="Times New Roman" charset="0"/>
              </a:rPr>
              <a:t>vj,v</a:t>
            </a:r>
            <a:r>
              <a:rPr lang="en-US" altLang="zh-CN" sz="1200" dirty="0">
                <a:latin typeface="Times New Roman" charset="0"/>
              </a:rPr>
              <a:t>} or G4=G−{v1,v2,…,</a:t>
            </a:r>
            <a:r>
              <a:rPr lang="en-US" altLang="zh-CN" sz="1200" dirty="0" err="1">
                <a:latin typeface="Times New Roman" charset="0"/>
              </a:rPr>
              <a:t>vj,w</a:t>
            </a:r>
            <a:r>
              <a:rPr lang="en-US" altLang="zh-CN" sz="1200" dirty="0">
                <a:latin typeface="Times New Roman" charset="0"/>
              </a:rPr>
              <a:t>}, that is, removing at most </a:t>
            </a:r>
            <a:r>
              <a:rPr lang="en-US" altLang="zh-CN" sz="1200" dirty="0" err="1">
                <a:latin typeface="Times New Roman" charset="0"/>
              </a:rPr>
              <a:t>kvertices</a:t>
            </a:r>
            <a:r>
              <a:rPr lang="en-US" altLang="zh-CN" sz="1200" dirty="0">
                <a:latin typeface="Times New Roman" charset="0"/>
              </a:rPr>
              <a:t> disconnects G. If v and w are vertices of G2 but adding </a:t>
            </a:r>
            <a:r>
              <a:rPr lang="en-US" altLang="zh-CN" sz="1200" dirty="0" err="1">
                <a:latin typeface="Times New Roman" charset="0"/>
              </a:rPr>
              <a:t>ek</a:t>
            </a:r>
            <a:r>
              <a:rPr lang="en-US" altLang="zh-CN" sz="1200" dirty="0">
                <a:latin typeface="Times New Roman" charset="0"/>
              </a:rPr>
              <a:t> does not produce a connected graph, then removing v1,v2,…,</a:t>
            </a:r>
            <a:r>
              <a:rPr lang="en-US" altLang="zh-CN" sz="1200" dirty="0" err="1">
                <a:latin typeface="Times New Roman" charset="0"/>
              </a:rPr>
              <a:t>vj</a:t>
            </a:r>
            <a:r>
              <a:rPr lang="en-US" altLang="zh-CN" sz="1200" dirty="0">
                <a:latin typeface="Times New Roman" charset="0"/>
              </a:rPr>
              <a:t> disconnects G. Finally, if at least one of v and w is not in G2, then G2=G−{v1,v2,…,</a:t>
            </a:r>
            <a:r>
              <a:rPr lang="en-US" altLang="zh-CN" sz="1200" dirty="0" err="1">
                <a:latin typeface="Times New Roman" charset="0"/>
              </a:rPr>
              <a:t>vj</a:t>
            </a:r>
            <a:r>
              <a:rPr lang="en-US" altLang="zh-CN" sz="1200" dirty="0">
                <a:latin typeface="Times New Roman" charset="0"/>
              </a:rPr>
              <a:t>} and the connectivity of G is less than k. So in all cases, </a:t>
            </a:r>
            <a:r>
              <a:rPr lang="en-US" altLang="zh-CN" sz="1200" dirty="0" err="1">
                <a:latin typeface="Times New Roman" charset="0"/>
              </a:rPr>
              <a:t>κ≤k</a:t>
            </a:r>
            <a:r>
              <a:rPr lang="en-US" altLang="zh-CN" sz="1200" dirty="0">
                <a:latin typeface="Times New Roman" charset="0"/>
              </a:rPr>
              <a:t>.</a:t>
            </a:r>
          </a:p>
          <a:p>
            <a:pPr>
              <a:lnSpc>
                <a:spcPct val="70000"/>
              </a:lnSpc>
            </a:pPr>
            <a:r>
              <a:rPr lang="en-US" altLang="zh-CN" sz="1200" dirty="0">
                <a:latin typeface="Times New Roman" charset="0"/>
              </a:rPr>
              <a:t>◻</a:t>
            </a:r>
          </a:p>
          <a:p>
            <a:pPr>
              <a:lnSpc>
                <a:spcPct val="70000"/>
              </a:lnSpc>
            </a:pPr>
            <a:endParaRPr lang="en-US" altLang="en-US" sz="900" dirty="0">
              <a:ea typeface="宋体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99097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1309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19321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zh-CN" altLang="en-US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7D9E836C-F1A0-3843-AB48-1DC13818DF9F}" type="slidenum">
              <a:rPr lang="zh-CN" altLang="en-US"/>
              <a:pPr/>
              <a:t>27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9496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2-</a:t>
            </a:r>
            <a:r>
              <a:rPr lang="zh-CN" altLang="en-US" dirty="0"/>
              <a:t>点连通图至少是</a:t>
            </a:r>
            <a:r>
              <a:rPr lang="en-US" altLang="zh-CN" dirty="0"/>
              <a:t>2-</a:t>
            </a:r>
            <a:r>
              <a:rPr lang="zh-CN" altLang="en-US" dirty="0"/>
              <a:t>边连通图（</a:t>
            </a:r>
            <a:r>
              <a:rPr lang="en-US" altLang="zh-CN" sz="1200" dirty="0">
                <a:solidFill>
                  <a:srgbClr val="CC0000"/>
                </a:solidFill>
                <a:latin typeface="+mn-ea"/>
                <a:sym typeface="Symbol" charset="2"/>
              </a:rPr>
              <a:t></a:t>
            </a:r>
            <a:r>
              <a:rPr lang="en-US" altLang="zh-CN" sz="1200" dirty="0">
                <a:solidFill>
                  <a:srgbClr val="CC0000"/>
                </a:solidFill>
                <a:latin typeface="+mn-ea"/>
              </a:rPr>
              <a:t>(G)</a:t>
            </a:r>
            <a:r>
              <a:rPr lang="nn-NO" altLang="zh-CN" sz="1200" dirty="0">
                <a:solidFill>
                  <a:srgbClr val="CC0000"/>
                </a:solidFill>
                <a:latin typeface="+mn-ea"/>
                <a:sym typeface="Symbol" charset="2"/>
              </a:rPr>
              <a:t></a:t>
            </a:r>
            <a:r>
              <a:rPr lang="en-US" altLang="zh-CN" sz="1200" dirty="0">
                <a:solidFill>
                  <a:srgbClr val="CC0000"/>
                </a:solidFill>
                <a:latin typeface="+mn-ea"/>
                <a:sym typeface="Symbol" charset="2"/>
              </a:rPr>
              <a:t> </a:t>
            </a:r>
            <a:r>
              <a:rPr lang="nn-NO" altLang="zh-CN" sz="1200" dirty="0">
                <a:solidFill>
                  <a:srgbClr val="CC0000"/>
                </a:solidFill>
                <a:latin typeface="+mn-ea"/>
              </a:rPr>
              <a:t>(G) </a:t>
            </a:r>
            <a:r>
              <a:rPr lang="zh-CN" altLang="en-US" dirty="0"/>
              <a:t>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15093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4B697116-DD2F-F64E-AB42-74E64861BC98}" type="slidenum">
              <a:rPr lang="en-US" altLang="zh-CN"/>
              <a:pPr/>
              <a:t>32</a:t>
            </a:fld>
            <a:endParaRPr lang="en-US" altLang="zh-CN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 altLang="en-US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0016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8DA3674A-FDEC-3D49-88FE-54D7DAF66474}" type="slidenum">
              <a:rPr lang="en-US" altLang="zh-CN"/>
              <a:pPr/>
              <a:t>33</a:t>
            </a:fld>
            <a:endParaRPr lang="en-US" altLang="zh-CN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0" lang="zh-CN" altLang="en-US" dirty="0">
                <a:ea typeface="宋体" charset="0"/>
              </a:rPr>
              <a:t>没有要求点、边不重复</a:t>
            </a:r>
            <a:endParaRPr kumimoji="0" lang="en-US" altLang="en-US" dirty="0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2431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F46B6129-1CFA-954D-B8F0-3A90F1DD3595}" type="slidenum">
              <a:rPr lang="en-US" altLang="zh-CN"/>
              <a:pPr/>
              <a:t>34</a:t>
            </a:fld>
            <a:endParaRPr lang="en-US" altLang="zh-CN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 altLang="en-US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7865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25206536-F9EC-A54E-93BB-C7742F7A85BB}" type="slidenum">
              <a:rPr lang="en-US" altLang="zh-CN"/>
              <a:pPr/>
              <a:t>35</a:t>
            </a:fld>
            <a:endParaRPr lang="en-US" altLang="zh-CN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 altLang="en-US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2607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宋体" charset="0"/>
            </a:endParaRPr>
          </a:p>
        </p:txBody>
      </p:sp>
      <p:sp>
        <p:nvSpPr>
          <p:cNvPr id="40964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C8E337A8-2510-9C41-AC13-ECFFC25BF8B6}" type="slidenum">
              <a:rPr lang="zh-CN" altLang="en-US"/>
              <a:pPr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41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60336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宋体" charset="0"/>
            </a:endParaRPr>
          </a:p>
        </p:txBody>
      </p:sp>
      <p:sp>
        <p:nvSpPr>
          <p:cNvPr id="43012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059A6592-0315-0B49-99F6-7D252A2755B1}" type="slidenum">
              <a:rPr lang="zh-CN" altLang="en-US"/>
              <a:pPr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26746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D07C63BD-BA1F-334B-8A6B-60B191D8E159}" type="slidenum">
              <a:rPr lang="en-US" altLang="zh-CN"/>
              <a:pPr/>
              <a:t>39</a:t>
            </a:fld>
            <a:endParaRPr lang="en-US" altLang="zh-CN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0" lang="zh-CN" altLang="en-US" dirty="0">
                <a:ea typeface="宋体" charset="0"/>
              </a:rPr>
              <a:t>每条边都加个方向，强连通的充要条件是所有顶点在有向回路（不一定是初级回路）</a:t>
            </a:r>
            <a:endParaRPr kumimoji="0" lang="en-US" altLang="en-US" dirty="0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2888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E85B3F17-E67B-914A-B0EE-A08744F2D796}" type="slidenum">
              <a:rPr lang="en-US" altLang="zh-CN"/>
              <a:pPr/>
              <a:t>40</a:t>
            </a:fld>
            <a:endParaRPr lang="en-US" altLang="zh-CN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 altLang="en-US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764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894EDB0A-AC78-DE44-9A2F-33F8B72B7958}" type="slidenum">
              <a:rPr lang="en-US" altLang="zh-CN"/>
              <a:pPr/>
              <a:t>41</a:t>
            </a:fld>
            <a:endParaRPr lang="en-US" altLang="zh-CN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0" lang="zh-CN" altLang="en-US" sz="1200" b="1" dirty="0">
                <a:latin typeface="+mn-ea"/>
              </a:rPr>
              <a:t>有向图</a:t>
            </a:r>
            <a:r>
              <a:rPr kumimoji="0" lang="en-US" altLang="zh-CN" sz="1200" b="1" i="1" dirty="0">
                <a:latin typeface="+mn-ea"/>
              </a:rPr>
              <a:t>D</a:t>
            </a:r>
            <a:r>
              <a:rPr kumimoji="0" lang="zh-CN" altLang="en-US" sz="1200" b="1" dirty="0">
                <a:latin typeface="+mn-ea"/>
              </a:rPr>
              <a:t>是强连通的</a:t>
            </a:r>
            <a:r>
              <a:rPr kumimoji="0" lang="zh-CN" altLang="en-US" sz="1200" b="1" dirty="0">
                <a:solidFill>
                  <a:srgbClr val="FF0000"/>
                </a:solidFill>
                <a:latin typeface="+mn-ea"/>
              </a:rPr>
              <a:t>当且仅当</a:t>
            </a:r>
            <a:r>
              <a:rPr kumimoji="0" lang="en-US" altLang="zh-CN" sz="1200" b="1" i="1" dirty="0">
                <a:latin typeface="+mn-ea"/>
              </a:rPr>
              <a:t>D</a:t>
            </a:r>
            <a:r>
              <a:rPr kumimoji="0" lang="zh-CN" altLang="en-US" sz="1200" b="1" dirty="0">
                <a:latin typeface="+mn-ea"/>
              </a:rPr>
              <a:t>中的所有顶点在同一个有向回路上</a:t>
            </a:r>
            <a:endParaRPr kumimoji="0" lang="en-US" altLang="en-US" dirty="0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3314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2F4342F6-8EC4-B649-A485-ADC31DB8C14F}" type="slidenum">
              <a:rPr lang="en-US" altLang="zh-CN"/>
              <a:pPr/>
              <a:t>42</a:t>
            </a:fld>
            <a:endParaRPr lang="en-US" altLang="zh-CN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 altLang="en-US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206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D95724DD-B509-0A47-8E82-1A5141BEE6E5}" type="slidenum">
              <a:rPr lang="en-US" altLang="zh-CN"/>
              <a:pPr/>
              <a:t>43</a:t>
            </a:fld>
            <a:endParaRPr lang="en-US" altLang="zh-CN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 altLang="en-US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92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7D7F790E-354A-444E-B1ED-D566542A7632}" type="slidenum">
              <a:rPr lang="en-US" altLang="zh-CN"/>
              <a:pPr/>
              <a:t>8</a:t>
            </a:fld>
            <a:endParaRPr lang="en-US" altLang="zh-CN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 altLang="en-US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031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7ED5E2D2-C21B-C248-B23F-1571572A9125}" type="slidenum">
              <a:rPr lang="en-US" altLang="zh-CN"/>
              <a:pPr/>
              <a:t>9</a:t>
            </a:fld>
            <a:endParaRPr lang="en-US" altLang="zh-CN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 altLang="en-US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11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kumimoji="0" lang="zh-CN" altLang="en-US" dirty="0"/>
              <a:t>也可以通过对</a:t>
            </a:r>
            <a:r>
              <a:rPr kumimoji="0" lang="en-US" altLang="zh-CN" dirty="0"/>
              <a:t>u-v</a:t>
            </a:r>
            <a:r>
              <a:rPr kumimoji="0" lang="zh-CN" altLang="en-US" dirty="0"/>
              <a:t>通路长度归纳证明：考虑最后一条边</a:t>
            </a:r>
            <a:r>
              <a:rPr kumimoji="0" lang="en-US" altLang="zh-CN" dirty="0" err="1"/>
              <a:t>wv</a:t>
            </a:r>
            <a:r>
              <a:rPr kumimoji="0" lang="zh-CN" altLang="en-US" dirty="0"/>
              <a:t>，根据归纳假设，</a:t>
            </a:r>
            <a:r>
              <a:rPr kumimoji="0" lang="en-US" altLang="zh-CN" dirty="0" err="1"/>
              <a:t>uw</a:t>
            </a:r>
            <a:r>
              <a:rPr kumimoji="0" lang="zh-CN" altLang="en-US" dirty="0"/>
              <a:t>有初级通路</a:t>
            </a:r>
            <a:r>
              <a:rPr kumimoji="0" lang="en-US" altLang="zh-CN" dirty="0"/>
              <a:t>P</a:t>
            </a:r>
            <a:r>
              <a:rPr kumimoji="0" lang="zh-CN" altLang="en-US" dirty="0"/>
              <a:t>。</a:t>
            </a:r>
            <a:r>
              <a:rPr kumimoji="0" lang="en-US" altLang="zh-CN" dirty="0"/>
              <a:t>v</a:t>
            </a:r>
            <a:r>
              <a:rPr kumimoji="0" lang="zh-CN" altLang="en-US" dirty="0"/>
              <a:t>如果不在</a:t>
            </a:r>
            <a:r>
              <a:rPr kumimoji="0" lang="en-US" altLang="zh-CN" dirty="0"/>
              <a:t>P</a:t>
            </a:r>
            <a:r>
              <a:rPr kumimoji="0" lang="zh-CN" altLang="en-US" dirty="0"/>
              <a:t>上，</a:t>
            </a:r>
            <a:r>
              <a:rPr kumimoji="0" lang="en-US" altLang="zh-CN" dirty="0" err="1"/>
              <a:t>Pwv</a:t>
            </a:r>
            <a:r>
              <a:rPr kumimoji="0" lang="zh-CN" altLang="en-US" dirty="0"/>
              <a:t>就是初级通路；</a:t>
            </a:r>
            <a:r>
              <a:rPr kumimoji="0" lang="en-US" altLang="zh-CN" dirty="0"/>
              <a:t>v</a:t>
            </a:r>
            <a:r>
              <a:rPr kumimoji="0" lang="zh-CN" altLang="en-US" dirty="0"/>
              <a:t>如果在</a:t>
            </a:r>
            <a:r>
              <a:rPr kumimoji="0" lang="en-US" altLang="zh-CN" dirty="0"/>
              <a:t>P</a:t>
            </a:r>
            <a:r>
              <a:rPr kumimoji="0" lang="zh-CN" altLang="en-US" dirty="0"/>
              <a:t>上，</a:t>
            </a:r>
            <a:r>
              <a:rPr kumimoji="0" lang="en-US" altLang="zh-CN" dirty="0"/>
              <a:t>P</a:t>
            </a:r>
            <a:r>
              <a:rPr kumimoji="0" lang="zh-CN" altLang="en-US" dirty="0"/>
              <a:t>上的</a:t>
            </a:r>
            <a:r>
              <a:rPr kumimoji="0" lang="en-US" altLang="zh-CN" dirty="0" err="1"/>
              <a:t>u~v</a:t>
            </a:r>
            <a:r>
              <a:rPr kumimoji="0" lang="zh-CN" altLang="en-US" dirty="0"/>
              <a:t>段就是初级通路。</a:t>
            </a:r>
          </a:p>
        </p:txBody>
      </p:sp>
      <p:sp>
        <p:nvSpPr>
          <p:cNvPr id="1843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E96F4DF3-FA4C-1641-A74C-8A6944B5F680}" type="slidenum">
              <a:rPr lang="zh-CN" altLang="en-US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18114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2095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en-US" altLang="zh-CN" sz="1200" b="0" dirty="0">
                <a:solidFill>
                  <a:schemeClr val="tx2"/>
                </a:solidFill>
                <a:latin typeface="+mn-ea"/>
              </a:rPr>
              <a:t> (</a:t>
            </a:r>
            <a:r>
              <a:rPr kumimoji="0" lang="zh-CN" altLang="en-US" sz="1200" b="0" dirty="0">
                <a:solidFill>
                  <a:schemeClr val="tx2"/>
                </a:solidFill>
                <a:latin typeface="+mn-ea"/>
              </a:rPr>
              <a:t>注意：若</a:t>
            </a:r>
            <a:r>
              <a:rPr kumimoji="0" lang="en-US" altLang="zh-CN" sz="1200" b="0" i="1" dirty="0">
                <a:solidFill>
                  <a:schemeClr val="tx2"/>
                </a:solidFill>
                <a:latin typeface="+mn-ea"/>
              </a:rPr>
              <a:t>G</a:t>
            </a:r>
            <a:r>
              <a:rPr kumimoji="0" lang="zh-CN" altLang="en-US" sz="1200" b="0" dirty="0">
                <a:solidFill>
                  <a:schemeClr val="tx2"/>
                </a:solidFill>
                <a:latin typeface="+mn-ea"/>
              </a:rPr>
              <a:t>是顶点数不少于</a:t>
            </a:r>
            <a:r>
              <a:rPr kumimoji="0" lang="en-US" altLang="zh-CN" sz="1200" b="0" dirty="0">
                <a:solidFill>
                  <a:schemeClr val="tx2"/>
                </a:solidFill>
                <a:latin typeface="+mn-ea"/>
              </a:rPr>
              <a:t>2</a:t>
            </a:r>
            <a:r>
              <a:rPr kumimoji="0" lang="zh-CN" altLang="en-US" sz="1200" b="0" dirty="0">
                <a:solidFill>
                  <a:schemeClr val="tx2"/>
                </a:solidFill>
                <a:latin typeface="+mn-ea"/>
              </a:rPr>
              <a:t>的非完全图，删除足够数量的点一定能使图变成不连通图或者平凡图。</a:t>
            </a:r>
            <a:r>
              <a:rPr kumimoji="0" lang="en-US" altLang="zh-CN" sz="1200" b="0" dirty="0">
                <a:solidFill>
                  <a:schemeClr val="tx2"/>
                </a:solidFill>
                <a:latin typeface="+mn-ea"/>
              </a:rPr>
              <a:t>)</a:t>
            </a:r>
            <a:endParaRPr lang="zh-CN" altLang="en-US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646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K5</a:t>
            </a:r>
            <a:r>
              <a:rPr lang="zh-CN" altLang="en-US" dirty="0"/>
              <a:t>是 </a:t>
            </a:r>
            <a:r>
              <a:rPr lang="en-US" altLang="zh-CN" dirty="0"/>
              <a:t>1- 2- 3- 4-</a:t>
            </a:r>
            <a:r>
              <a:rPr lang="zh-CN" altLang="en-US" dirty="0"/>
              <a:t>连通图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40227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0788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ED9701B-4197-4FE5-B5DA-5416DC1669A5}" type="datetime1">
              <a:rPr lang="zh-CN" altLang="en-US" smtClean="0"/>
              <a:t>2025/11/9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033A-B298-4829-B013-FB02CFC1E8B2}" type="datetime1">
              <a:rPr lang="zh-CN" altLang="en-US" smtClean="0"/>
              <a:t>2025/11/9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322D89-321D-4885-89B2-A0E512222A49}" type="datetime1">
              <a:rPr lang="zh-CN" altLang="en-US" smtClean="0"/>
              <a:t>2025/11/9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6247-266E-48C6-8B14-289F25875231}" type="datetime1">
              <a:rPr lang="zh-CN" altLang="en-US" smtClean="0"/>
              <a:t>2025/11/9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5BE9-30F8-4EBE-A9C2-AB249A42BA31}" type="datetime1">
              <a:rPr lang="zh-CN" altLang="en-US" smtClean="0"/>
              <a:t>2025/11/9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7E2C2CD-497C-4296-A0B9-87C9C1109BD9}" type="datetime1">
              <a:rPr lang="zh-CN" altLang="en-US" smtClean="0"/>
              <a:t>2025/11/9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E19621-E3B2-4562-A73B-168B240E71B6}" type="datetime1">
              <a:rPr lang="zh-CN" altLang="en-US" smtClean="0"/>
              <a:t>2025/11/9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A16C8-561B-4A8C-9EFE-F6FCC4B46780}" type="datetime1">
              <a:rPr lang="zh-CN" altLang="en-US" smtClean="0"/>
              <a:t>2025/11/9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F784-2C90-4317-995F-7291EE975927}" type="datetime1">
              <a:rPr lang="zh-CN" altLang="en-US" smtClean="0"/>
              <a:t>2025/11/9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436A7-51C4-461E-A63E-A4F97ED44C5C}" type="datetime1">
              <a:rPr lang="zh-CN" altLang="en-US" smtClean="0"/>
              <a:t>2025/11/9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D3C3FD1-F0F2-4061-8913-C3CEB2D6BA24}" type="datetime1">
              <a:rPr lang="zh-CN" altLang="en-US" smtClean="0"/>
              <a:t>2025/11/9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  <a:p>
            <a:pPr lvl="1" eaLnBrk="1" latinLnBrk="0" hangingPunct="1"/>
            <a:r>
              <a:rPr kumimoji="0" lang="zh-CN" altLang="en-US" dirty="0"/>
              <a:t>第二级</a:t>
            </a:r>
          </a:p>
          <a:p>
            <a:pPr lvl="2" eaLnBrk="1" latinLnBrk="0" hangingPunct="1"/>
            <a:r>
              <a:rPr kumimoji="0" lang="zh-CN" altLang="en-US" dirty="0"/>
              <a:t>第三级</a:t>
            </a:r>
          </a:p>
          <a:p>
            <a:pPr lvl="3" eaLnBrk="1" latinLnBrk="0" hangingPunct="1"/>
            <a:r>
              <a:rPr kumimoji="0" lang="zh-CN" altLang="en-US" dirty="0"/>
              <a:t>第四级</a:t>
            </a:r>
          </a:p>
          <a:p>
            <a:pPr lvl="4" eaLnBrk="1" latinLnBrk="0" hangingPunct="1"/>
            <a:r>
              <a:rPr kumimoji="0" lang="zh-CN" altLang="en-US" dirty="0"/>
              <a:t>第五级</a:t>
            </a:r>
            <a:endParaRPr kumimoji="0" 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045A6-C381-463D-A4BA-F030581BD3A5}" type="datetime1">
              <a:rPr lang="zh-CN" altLang="en-US" smtClean="0"/>
              <a:t>2025/11/9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3.bin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000" dirty="0"/>
              <a:t>图的连通性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5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2648" y="1700808"/>
            <a:ext cx="7271720" cy="4248150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zh-CN" altLang="en-US" dirty="0"/>
              <a:t>内容</a:t>
            </a:r>
            <a:r>
              <a:rPr lang="en-US" altLang="zh-CN" dirty="0"/>
              <a:t>1</a:t>
            </a:r>
            <a:r>
              <a:rPr lang="zh-CN" altLang="en-US" dirty="0"/>
              <a:t>：</a:t>
            </a:r>
            <a:r>
              <a:rPr kumimoji="0" lang="zh-CN" altLang="en-US" b="1" dirty="0">
                <a:latin typeface="+mn-ea"/>
              </a:rPr>
              <a:t>通路与回路</a:t>
            </a:r>
            <a:endParaRPr kumimoji="0" lang="en-US" altLang="zh-CN" b="1" dirty="0">
              <a:latin typeface="+mn-ea"/>
            </a:endParaRPr>
          </a:p>
          <a:p>
            <a:pPr lvl="1">
              <a:spcBef>
                <a:spcPct val="40000"/>
              </a:spcBef>
            </a:pP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简单通路边不重复、初级通路点不重复</a:t>
            </a:r>
            <a:endParaRPr kumimoji="0" lang="en-US" altLang="zh-CN" sz="2400" b="1" dirty="0">
              <a:solidFill>
                <a:srgbClr val="2E2E99"/>
              </a:solidFill>
              <a:latin typeface="+mn-ea"/>
            </a:endParaRPr>
          </a:p>
          <a:p>
            <a:pPr>
              <a:spcBef>
                <a:spcPct val="40000"/>
              </a:spcBef>
            </a:pPr>
            <a:r>
              <a:rPr lang="zh-CN" altLang="en-US" dirty="0">
                <a:solidFill>
                  <a:srgbClr val="FF0000"/>
                </a:solidFill>
              </a:rPr>
              <a:t>内容</a:t>
            </a:r>
            <a:r>
              <a:rPr lang="en-US" altLang="zh-CN" dirty="0">
                <a:solidFill>
                  <a:srgbClr val="FF0000"/>
                </a:solidFill>
              </a:rPr>
              <a:t>2</a:t>
            </a:r>
            <a:r>
              <a:rPr lang="zh-CN" altLang="en-US" dirty="0">
                <a:solidFill>
                  <a:srgbClr val="FF0000"/>
                </a:solidFill>
              </a:rPr>
              <a:t>：</a:t>
            </a:r>
            <a:r>
              <a:rPr lang="zh-CN" altLang="en-US" dirty="0">
                <a:solidFill>
                  <a:srgbClr val="FF0000"/>
                </a:solidFill>
                <a:latin typeface="+mn-ea"/>
              </a:rPr>
              <a:t>无向图的连通性</a:t>
            </a:r>
            <a:endParaRPr lang="en-US" altLang="zh-CN" dirty="0">
              <a:solidFill>
                <a:srgbClr val="FF0000"/>
              </a:solidFill>
              <a:latin typeface="+mn-ea"/>
            </a:endParaRPr>
          </a:p>
          <a:p>
            <a:pPr>
              <a:spcBef>
                <a:spcPct val="40000"/>
              </a:spcBef>
            </a:pPr>
            <a:r>
              <a:rPr lang="zh-CN" altLang="en-US" dirty="0"/>
              <a:t>内容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zh-CN" altLang="en-US" dirty="0">
                <a:latin typeface="+mn-ea"/>
              </a:rPr>
              <a:t>有向图的连通性</a:t>
            </a:r>
            <a:endParaRPr lang="en-US" altLang="zh-CN" dirty="0">
              <a:latin typeface="+mn-ea"/>
            </a:endParaRPr>
          </a:p>
        </p:txBody>
      </p:sp>
      <p:sp>
        <p:nvSpPr>
          <p:cNvPr id="6148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D2B3681E-275B-B74A-95D1-0C2D9DC97DE9}" type="slidenum">
              <a:rPr lang="en-US" altLang="zh-CN"/>
              <a:pPr/>
              <a:t>10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193183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719263"/>
            <a:ext cx="8820150" cy="1204912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kumimoji="0" lang="zh-CN" altLang="en-US" sz="2800" b="1" dirty="0">
                <a:latin typeface="+mn-ea"/>
              </a:rPr>
              <a:t>定义：无向图</a:t>
            </a:r>
            <a:r>
              <a:rPr kumimoji="0" lang="en-US" altLang="zh-CN" sz="2800" b="1" dirty="0">
                <a:latin typeface="+mn-ea"/>
              </a:rPr>
              <a:t>G</a:t>
            </a:r>
            <a:r>
              <a:rPr kumimoji="0" lang="zh-CN" altLang="en-US" sz="2800" b="1" dirty="0">
                <a:latin typeface="+mn-ea"/>
              </a:rPr>
              <a:t>称为是连通的，如果</a:t>
            </a:r>
            <a:r>
              <a:rPr kumimoji="0" lang="en-US" altLang="zh-CN" sz="2800" b="1" dirty="0">
                <a:latin typeface="+mn-ea"/>
              </a:rPr>
              <a:t>G</a:t>
            </a:r>
            <a:r>
              <a:rPr kumimoji="0" lang="zh-CN" altLang="en-US" sz="2800" b="1" dirty="0">
                <a:latin typeface="+mn-ea"/>
              </a:rPr>
              <a:t>中任意两个不同顶点之间都有通路。</a:t>
            </a:r>
            <a:endParaRPr kumimoji="0" lang="en-US" altLang="zh-CN" sz="2800" b="1" dirty="0">
              <a:latin typeface="+mn-ea"/>
            </a:endParaRPr>
          </a:p>
        </p:txBody>
      </p:sp>
      <p:sp>
        <p:nvSpPr>
          <p:cNvPr id="16388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79B8FE49-EE50-4249-B72E-DA8A1491CCF1}" type="slidenum">
              <a:rPr lang="en-US" altLang="zh-CN"/>
              <a:pPr/>
              <a:t>11</a:t>
            </a:fld>
            <a:endParaRPr lang="en-US" altLang="zh-CN"/>
          </a:p>
        </p:txBody>
      </p:sp>
      <p:grpSp>
        <p:nvGrpSpPr>
          <p:cNvPr id="16389" name="组合 24"/>
          <p:cNvGrpSpPr>
            <a:grpSpLocks/>
          </p:cNvGrpSpPr>
          <p:nvPr/>
        </p:nvGrpSpPr>
        <p:grpSpPr bwMode="auto">
          <a:xfrm>
            <a:off x="1187450" y="3357563"/>
            <a:ext cx="2316163" cy="2333625"/>
            <a:chOff x="971600" y="3356992"/>
            <a:chExt cx="2315829" cy="2333835"/>
          </a:xfrm>
        </p:grpSpPr>
        <p:sp>
          <p:nvSpPr>
            <p:cNvPr id="16407" name="Line 6"/>
            <p:cNvSpPr>
              <a:spLocks noChangeShapeType="1"/>
            </p:cNvSpPr>
            <p:nvPr/>
          </p:nvSpPr>
          <p:spPr bwMode="auto">
            <a:xfrm flipV="1">
              <a:off x="1083949" y="3429000"/>
              <a:ext cx="936104" cy="965682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6408" name="Text Box 11"/>
            <p:cNvSpPr txBox="1">
              <a:spLocks noChangeArrowheads="1"/>
            </p:cNvSpPr>
            <p:nvPr/>
          </p:nvSpPr>
          <p:spPr bwMode="auto">
            <a:xfrm>
              <a:off x="1259632" y="4005064"/>
              <a:ext cx="360174" cy="46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a</a:t>
              </a:r>
            </a:p>
          </p:txBody>
        </p:sp>
        <p:sp>
          <p:nvSpPr>
            <p:cNvPr id="16409" name="Line 6"/>
            <p:cNvSpPr>
              <a:spLocks noChangeShapeType="1"/>
            </p:cNvSpPr>
            <p:nvPr/>
          </p:nvSpPr>
          <p:spPr bwMode="auto">
            <a:xfrm flipH="1">
              <a:off x="1619672" y="4455353"/>
              <a:ext cx="1584534" cy="1133887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6410" name="Line 6"/>
            <p:cNvSpPr>
              <a:spLocks noChangeShapeType="1"/>
            </p:cNvSpPr>
            <p:nvPr/>
          </p:nvSpPr>
          <p:spPr bwMode="auto">
            <a:xfrm flipH="1">
              <a:off x="2699792" y="4437112"/>
              <a:ext cx="504056" cy="1080031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6411" name="Line 6"/>
            <p:cNvSpPr>
              <a:spLocks noChangeShapeType="1"/>
            </p:cNvSpPr>
            <p:nvPr/>
          </p:nvSpPr>
          <p:spPr bwMode="auto">
            <a:xfrm flipH="1">
              <a:off x="1043608" y="4437112"/>
              <a:ext cx="2088610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6412" name="Line 6"/>
            <p:cNvSpPr>
              <a:spLocks noChangeShapeType="1"/>
            </p:cNvSpPr>
            <p:nvPr/>
          </p:nvSpPr>
          <p:spPr bwMode="auto">
            <a:xfrm>
              <a:off x="1043608" y="4509120"/>
              <a:ext cx="504056" cy="108012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6413" name="Oval 9"/>
            <p:cNvSpPr>
              <a:spLocks noChangeArrowheads="1"/>
            </p:cNvSpPr>
            <p:nvPr/>
          </p:nvSpPr>
          <p:spPr bwMode="auto">
            <a:xfrm flipH="1">
              <a:off x="971600" y="4365104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6414" name="Oval 9"/>
            <p:cNvSpPr>
              <a:spLocks noChangeArrowheads="1"/>
            </p:cNvSpPr>
            <p:nvPr/>
          </p:nvSpPr>
          <p:spPr bwMode="auto">
            <a:xfrm flipH="1">
              <a:off x="3132171" y="4311349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6415" name="Oval 9"/>
            <p:cNvSpPr>
              <a:spLocks noChangeArrowheads="1"/>
            </p:cNvSpPr>
            <p:nvPr/>
          </p:nvSpPr>
          <p:spPr bwMode="auto">
            <a:xfrm flipH="1">
              <a:off x="2627784" y="5517232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6416" name="Oval 9"/>
            <p:cNvSpPr>
              <a:spLocks noChangeArrowheads="1"/>
            </p:cNvSpPr>
            <p:nvPr/>
          </p:nvSpPr>
          <p:spPr bwMode="auto">
            <a:xfrm flipH="1">
              <a:off x="1475656" y="5517232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6417" name="Oval 9"/>
            <p:cNvSpPr>
              <a:spLocks noChangeArrowheads="1"/>
            </p:cNvSpPr>
            <p:nvPr/>
          </p:nvSpPr>
          <p:spPr bwMode="auto">
            <a:xfrm flipH="1">
              <a:off x="1907704" y="3356992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6418" name="Text Box 11"/>
            <p:cNvSpPr txBox="1">
              <a:spLocks noChangeArrowheads="1"/>
            </p:cNvSpPr>
            <p:nvPr/>
          </p:nvSpPr>
          <p:spPr bwMode="auto">
            <a:xfrm>
              <a:off x="2843808" y="4000291"/>
              <a:ext cx="360174" cy="46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c</a:t>
              </a:r>
            </a:p>
          </p:txBody>
        </p:sp>
        <p:sp>
          <p:nvSpPr>
            <p:cNvPr id="16419" name="Text Box 11"/>
            <p:cNvSpPr txBox="1">
              <a:spLocks noChangeArrowheads="1"/>
            </p:cNvSpPr>
            <p:nvPr/>
          </p:nvSpPr>
          <p:spPr bwMode="auto">
            <a:xfrm>
              <a:off x="2043046" y="3356992"/>
              <a:ext cx="360174" cy="46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b</a:t>
              </a:r>
            </a:p>
          </p:txBody>
        </p:sp>
        <p:sp>
          <p:nvSpPr>
            <p:cNvPr id="16420" name="Text Box 11"/>
            <p:cNvSpPr txBox="1">
              <a:spLocks noChangeArrowheads="1"/>
            </p:cNvSpPr>
            <p:nvPr/>
          </p:nvSpPr>
          <p:spPr bwMode="auto">
            <a:xfrm>
              <a:off x="1178078" y="5229200"/>
              <a:ext cx="360174" cy="46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e</a:t>
              </a:r>
            </a:p>
          </p:txBody>
        </p:sp>
        <p:sp>
          <p:nvSpPr>
            <p:cNvPr id="16421" name="Text Box 11"/>
            <p:cNvSpPr txBox="1">
              <a:spLocks noChangeArrowheads="1"/>
            </p:cNvSpPr>
            <p:nvPr/>
          </p:nvSpPr>
          <p:spPr bwMode="auto">
            <a:xfrm>
              <a:off x="2771800" y="5229200"/>
              <a:ext cx="360174" cy="46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d</a:t>
              </a:r>
            </a:p>
          </p:txBody>
        </p:sp>
        <p:sp>
          <p:nvSpPr>
            <p:cNvPr id="16422" name="Line 6"/>
            <p:cNvSpPr>
              <a:spLocks noChangeShapeType="1"/>
            </p:cNvSpPr>
            <p:nvPr/>
          </p:nvSpPr>
          <p:spPr bwMode="auto">
            <a:xfrm flipH="1">
              <a:off x="1547664" y="5589240"/>
              <a:ext cx="1152128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grpSp>
        <p:nvGrpSpPr>
          <p:cNvPr id="16390" name="组合 24"/>
          <p:cNvGrpSpPr>
            <a:grpSpLocks/>
          </p:cNvGrpSpPr>
          <p:nvPr/>
        </p:nvGrpSpPr>
        <p:grpSpPr bwMode="auto">
          <a:xfrm>
            <a:off x="5364163" y="3141663"/>
            <a:ext cx="2316162" cy="2333625"/>
            <a:chOff x="971600" y="3356992"/>
            <a:chExt cx="2315829" cy="2333835"/>
          </a:xfrm>
        </p:grpSpPr>
        <p:sp>
          <p:nvSpPr>
            <p:cNvPr id="16393" name="Line 6"/>
            <p:cNvSpPr>
              <a:spLocks noChangeShapeType="1"/>
            </p:cNvSpPr>
            <p:nvPr/>
          </p:nvSpPr>
          <p:spPr bwMode="auto">
            <a:xfrm flipV="1">
              <a:off x="1083949" y="3429000"/>
              <a:ext cx="936104" cy="965682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6394" name="Text Box 11"/>
            <p:cNvSpPr txBox="1">
              <a:spLocks noChangeArrowheads="1"/>
            </p:cNvSpPr>
            <p:nvPr/>
          </p:nvSpPr>
          <p:spPr bwMode="auto">
            <a:xfrm>
              <a:off x="1259632" y="4005064"/>
              <a:ext cx="360174" cy="46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a</a:t>
              </a:r>
            </a:p>
          </p:txBody>
        </p:sp>
        <p:sp>
          <p:nvSpPr>
            <p:cNvPr id="16395" name="Line 6"/>
            <p:cNvSpPr>
              <a:spLocks noChangeShapeType="1"/>
            </p:cNvSpPr>
            <p:nvPr/>
          </p:nvSpPr>
          <p:spPr bwMode="auto">
            <a:xfrm flipH="1">
              <a:off x="1619672" y="4455353"/>
              <a:ext cx="1584534" cy="1133887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6396" name="Line 6"/>
            <p:cNvSpPr>
              <a:spLocks noChangeShapeType="1"/>
            </p:cNvSpPr>
            <p:nvPr/>
          </p:nvSpPr>
          <p:spPr bwMode="auto">
            <a:xfrm flipH="1">
              <a:off x="2699792" y="4437112"/>
              <a:ext cx="504056" cy="1080031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6397" name="Oval 9"/>
            <p:cNvSpPr>
              <a:spLocks noChangeArrowheads="1"/>
            </p:cNvSpPr>
            <p:nvPr/>
          </p:nvSpPr>
          <p:spPr bwMode="auto">
            <a:xfrm flipH="1">
              <a:off x="971600" y="4365104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6398" name="Oval 9"/>
            <p:cNvSpPr>
              <a:spLocks noChangeArrowheads="1"/>
            </p:cNvSpPr>
            <p:nvPr/>
          </p:nvSpPr>
          <p:spPr bwMode="auto">
            <a:xfrm flipH="1">
              <a:off x="3132171" y="4311349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6399" name="Oval 9"/>
            <p:cNvSpPr>
              <a:spLocks noChangeArrowheads="1"/>
            </p:cNvSpPr>
            <p:nvPr/>
          </p:nvSpPr>
          <p:spPr bwMode="auto">
            <a:xfrm flipH="1">
              <a:off x="2627784" y="5517232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6400" name="Oval 9"/>
            <p:cNvSpPr>
              <a:spLocks noChangeArrowheads="1"/>
            </p:cNvSpPr>
            <p:nvPr/>
          </p:nvSpPr>
          <p:spPr bwMode="auto">
            <a:xfrm flipH="1">
              <a:off x="1475656" y="5517232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6401" name="Oval 9"/>
            <p:cNvSpPr>
              <a:spLocks noChangeArrowheads="1"/>
            </p:cNvSpPr>
            <p:nvPr/>
          </p:nvSpPr>
          <p:spPr bwMode="auto">
            <a:xfrm flipH="1">
              <a:off x="1907704" y="3356992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6402" name="Text Box 11"/>
            <p:cNvSpPr txBox="1">
              <a:spLocks noChangeArrowheads="1"/>
            </p:cNvSpPr>
            <p:nvPr/>
          </p:nvSpPr>
          <p:spPr bwMode="auto">
            <a:xfrm>
              <a:off x="2843808" y="4000291"/>
              <a:ext cx="360174" cy="46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c</a:t>
              </a:r>
            </a:p>
          </p:txBody>
        </p:sp>
        <p:sp>
          <p:nvSpPr>
            <p:cNvPr id="16403" name="Text Box 11"/>
            <p:cNvSpPr txBox="1">
              <a:spLocks noChangeArrowheads="1"/>
            </p:cNvSpPr>
            <p:nvPr/>
          </p:nvSpPr>
          <p:spPr bwMode="auto">
            <a:xfrm>
              <a:off x="2043046" y="3356992"/>
              <a:ext cx="360174" cy="46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b</a:t>
              </a:r>
            </a:p>
          </p:txBody>
        </p:sp>
        <p:sp>
          <p:nvSpPr>
            <p:cNvPr id="16404" name="Text Box 11"/>
            <p:cNvSpPr txBox="1">
              <a:spLocks noChangeArrowheads="1"/>
            </p:cNvSpPr>
            <p:nvPr/>
          </p:nvSpPr>
          <p:spPr bwMode="auto">
            <a:xfrm>
              <a:off x="1178078" y="5229200"/>
              <a:ext cx="360174" cy="46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e</a:t>
              </a:r>
            </a:p>
          </p:txBody>
        </p:sp>
        <p:sp>
          <p:nvSpPr>
            <p:cNvPr id="16405" name="Text Box 11"/>
            <p:cNvSpPr txBox="1">
              <a:spLocks noChangeArrowheads="1"/>
            </p:cNvSpPr>
            <p:nvPr/>
          </p:nvSpPr>
          <p:spPr bwMode="auto">
            <a:xfrm>
              <a:off x="2771800" y="5229200"/>
              <a:ext cx="360174" cy="46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d</a:t>
              </a:r>
            </a:p>
          </p:txBody>
        </p:sp>
        <p:sp>
          <p:nvSpPr>
            <p:cNvPr id="16406" name="Line 6"/>
            <p:cNvSpPr>
              <a:spLocks noChangeShapeType="1"/>
            </p:cNvSpPr>
            <p:nvPr/>
          </p:nvSpPr>
          <p:spPr bwMode="auto">
            <a:xfrm flipH="1">
              <a:off x="1547664" y="5589240"/>
              <a:ext cx="1152128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16391" name="Text Box 12"/>
          <p:cNvSpPr txBox="1">
            <a:spLocks noChangeArrowheads="1"/>
          </p:cNvSpPr>
          <p:nvPr/>
        </p:nvSpPr>
        <p:spPr bwMode="auto">
          <a:xfrm>
            <a:off x="2051050" y="6021388"/>
            <a:ext cx="935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kumimoji="1" lang="en-US" altLang="zh-CN" sz="2800" b="1">
                <a:latin typeface="Times New Roman" charset="0"/>
              </a:rPr>
              <a:t>G</a:t>
            </a:r>
            <a:r>
              <a:rPr kumimoji="1" lang="en-US" altLang="zh-CN" sz="2800" b="1" baseline="-25000">
                <a:latin typeface="Times New Roman" charset="0"/>
              </a:rPr>
              <a:t>1</a:t>
            </a:r>
          </a:p>
        </p:txBody>
      </p:sp>
      <p:sp>
        <p:nvSpPr>
          <p:cNvPr id="16392" name="Text Box 12"/>
          <p:cNvSpPr txBox="1">
            <a:spLocks noChangeArrowheads="1"/>
          </p:cNvSpPr>
          <p:nvPr/>
        </p:nvSpPr>
        <p:spPr bwMode="auto">
          <a:xfrm>
            <a:off x="5940425" y="5949950"/>
            <a:ext cx="935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kumimoji="1" lang="en-US" altLang="zh-CN" sz="2800" b="1">
                <a:latin typeface="Times New Roman" charset="0"/>
              </a:rPr>
              <a:t>G</a:t>
            </a:r>
            <a:r>
              <a:rPr kumimoji="1" lang="en-US" altLang="zh-CN" sz="2800" b="1" baseline="-25000">
                <a:latin typeface="Times New Roman" charset="0"/>
              </a:rPr>
              <a:t>2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无向图的连通性</a:t>
            </a:r>
          </a:p>
        </p:txBody>
      </p:sp>
    </p:spTree>
    <p:extLst>
      <p:ext uri="{BB962C8B-B14F-4D97-AF65-F5344CB8AC3E}">
        <p14:creationId xmlns:p14="http://schemas.microsoft.com/office/powerpoint/2010/main" val="4182094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574675" y="1673225"/>
            <a:ext cx="8245797" cy="5184775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sz="2800" b="1" dirty="0">
                <a:latin typeface="+mn-ea"/>
              </a:rPr>
              <a:t>每个无向图是若干个互不相交的连通分支的并。</a:t>
            </a:r>
            <a:endParaRPr kumimoji="0" lang="en-US" altLang="zh-CN" sz="2800" b="1" dirty="0">
              <a:latin typeface="+mn-ea"/>
            </a:endParaRPr>
          </a:p>
          <a:p>
            <a:pPr lvl="1"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sz="2400" b="1" dirty="0">
                <a:latin typeface="+mn-ea"/>
              </a:rPr>
              <a:t>“顶点之间存在通路”是一个等价关系，任一等价类上的导出子图即为一个连通分支。</a:t>
            </a:r>
          </a:p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endParaRPr kumimoji="0" lang="en-US" altLang="zh-CN" sz="2800" b="1" dirty="0">
              <a:latin typeface="+mn-ea"/>
            </a:endParaRPr>
          </a:p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sz="2800" b="1" dirty="0">
                <a:latin typeface="+mn-ea"/>
              </a:rPr>
              <a:t>若图</a:t>
            </a:r>
            <a:r>
              <a:rPr kumimoji="0" lang="en-US" altLang="zh-CN" sz="2800" b="1" dirty="0">
                <a:latin typeface="+mn-ea"/>
              </a:rPr>
              <a:t>G</a:t>
            </a:r>
            <a:r>
              <a:rPr kumimoji="0" lang="zh-CN" altLang="en-US" sz="2800" b="1" dirty="0">
                <a:latin typeface="+mn-ea"/>
              </a:rPr>
              <a:t>中存在从</a:t>
            </a:r>
            <a:r>
              <a:rPr kumimoji="0" lang="en-US" altLang="zh-CN" sz="2800" b="1" i="1" dirty="0">
                <a:latin typeface="+mn-ea"/>
              </a:rPr>
              <a:t>u</a:t>
            </a:r>
            <a:r>
              <a:rPr kumimoji="0" lang="zh-CN" altLang="en-US" sz="2800" b="1" dirty="0">
                <a:latin typeface="+mn-ea"/>
              </a:rPr>
              <a:t>到</a:t>
            </a:r>
            <a:r>
              <a:rPr kumimoji="0" lang="en-US" altLang="zh-CN" sz="2800" b="1" i="1" dirty="0">
                <a:latin typeface="+mn-ea"/>
              </a:rPr>
              <a:t>v</a:t>
            </a:r>
            <a:r>
              <a:rPr kumimoji="0" lang="zh-CN" altLang="en-US" sz="2800" b="1" dirty="0">
                <a:latin typeface="+mn-ea"/>
              </a:rPr>
              <a:t>的通路，则一定有从</a:t>
            </a:r>
            <a:r>
              <a:rPr kumimoji="0" lang="en-US" altLang="zh-CN" sz="2800" b="1" i="1" dirty="0">
                <a:latin typeface="+mn-ea"/>
              </a:rPr>
              <a:t>u</a:t>
            </a:r>
            <a:r>
              <a:rPr kumimoji="0" lang="zh-CN" altLang="en-US" sz="2800" b="1" dirty="0">
                <a:latin typeface="+mn-ea"/>
              </a:rPr>
              <a:t>到</a:t>
            </a:r>
            <a:r>
              <a:rPr kumimoji="0" lang="en-US" altLang="zh-CN" sz="2800" b="1" i="1" dirty="0">
                <a:latin typeface="+mn-ea"/>
              </a:rPr>
              <a:t>v</a:t>
            </a:r>
            <a:r>
              <a:rPr kumimoji="0" lang="zh-CN" altLang="en-US" sz="2800" b="1" dirty="0">
                <a:latin typeface="+mn-ea"/>
              </a:rPr>
              <a:t>的初级通路。</a:t>
            </a:r>
            <a:endParaRPr kumimoji="0" lang="en-US" altLang="zh-CN" sz="2800" b="1" dirty="0">
              <a:latin typeface="+mn-ea"/>
            </a:endParaRPr>
          </a:p>
          <a:p>
            <a:pPr lvl="1" algn="just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sz="2400" b="1" dirty="0">
                <a:latin typeface="+mn-ea"/>
              </a:rPr>
              <a:t>最短通路必是简单的，也是初级</a:t>
            </a:r>
            <a:r>
              <a:rPr lang="zh-CN" altLang="en-US" sz="2400" dirty="0">
                <a:latin typeface="+mn-ea"/>
              </a:rPr>
              <a:t>的（</a:t>
            </a:r>
            <a:r>
              <a:rPr kumimoji="0" lang="zh-CN" altLang="en-US" sz="2400" b="1" dirty="0">
                <a:latin typeface="+mn-ea"/>
              </a:rPr>
              <a:t>没有重复顶点</a:t>
            </a:r>
            <a:r>
              <a:rPr lang="zh-CN" altLang="en-US" sz="2400" dirty="0">
                <a:latin typeface="+mn-ea"/>
              </a:rPr>
              <a:t>）</a:t>
            </a:r>
            <a:r>
              <a:rPr kumimoji="0" lang="zh-CN" altLang="en-US" sz="2400" b="1" dirty="0">
                <a:latin typeface="+mn-ea"/>
              </a:rPr>
              <a:t>。</a:t>
            </a:r>
            <a:endParaRPr kumimoji="0" lang="en-US" altLang="zh-CN" sz="2400" b="1" dirty="0">
              <a:latin typeface="+mn-ea"/>
            </a:endParaRPr>
          </a:p>
        </p:txBody>
      </p:sp>
      <p:sp>
        <p:nvSpPr>
          <p:cNvPr id="17412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240C5FF5-5193-684C-90EE-E48F9CA5E2E6}" type="slidenum">
              <a:rPr lang="en-US" altLang="zh-CN"/>
              <a:pPr/>
              <a:t>12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连通分支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5373216"/>
            <a:ext cx="2714286" cy="10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902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601086" y="1749426"/>
            <a:ext cx="81534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CN" altLang="en-US" sz="2800" dirty="0">
                <a:latin typeface="+mn-ea"/>
              </a:rPr>
              <a:t>设</a:t>
            </a:r>
            <a:r>
              <a:rPr lang="en-US" altLang="zh-CN" sz="2800" dirty="0">
                <a:latin typeface="+mn-ea"/>
                <a:sym typeface="Symbol" charset="2"/>
              </a:rPr>
              <a:t>p(G)</a:t>
            </a:r>
            <a:r>
              <a:rPr lang="zh-CN" altLang="en-US" sz="2800" dirty="0">
                <a:latin typeface="+mn-ea"/>
                <a:sym typeface="Symbol" charset="2"/>
              </a:rPr>
              <a:t>表示图</a:t>
            </a:r>
            <a:r>
              <a:rPr lang="en-US" altLang="zh-CN" sz="2800" dirty="0">
                <a:latin typeface="+mn-ea"/>
                <a:sym typeface="Symbol" charset="2"/>
              </a:rPr>
              <a:t>G</a:t>
            </a:r>
            <a:r>
              <a:rPr lang="zh-CN" altLang="en-US" sz="2800" dirty="0">
                <a:latin typeface="+mn-ea"/>
                <a:sym typeface="Symbol" charset="2"/>
              </a:rPr>
              <a:t>中连通分支数</a:t>
            </a:r>
            <a:endParaRPr lang="en-US" altLang="zh-CN" sz="2800" dirty="0">
              <a:latin typeface="+mn-ea"/>
              <a:sym typeface="Symbol" charset="2"/>
            </a:endParaRPr>
          </a:p>
          <a:p>
            <a:pPr>
              <a:lnSpc>
                <a:spcPct val="90000"/>
              </a:lnSpc>
            </a:pPr>
            <a:r>
              <a:rPr kumimoji="0" lang="en-US" altLang="zh-CN" sz="2600" b="1" dirty="0">
                <a:latin typeface="+mn-ea"/>
                <a:sym typeface="Symbol" charset="2"/>
              </a:rPr>
              <a:t>p(G-v)</a:t>
            </a:r>
            <a:r>
              <a:rPr kumimoji="0" lang="en-US" altLang="zh-CN" sz="2100" b="1" dirty="0">
                <a:latin typeface="+mn-ea"/>
                <a:sym typeface="Symbol" charset="2"/>
              </a:rPr>
              <a:t>(</a:t>
            </a:r>
            <a:r>
              <a:rPr kumimoji="0" lang="zh-CN" altLang="en-US" sz="2100" b="1" dirty="0">
                <a:solidFill>
                  <a:schemeClr val="tx2"/>
                </a:solidFill>
                <a:latin typeface="+mn-ea"/>
                <a:sym typeface="Symbol" charset="2"/>
              </a:rPr>
              <a:t>其中</a:t>
            </a:r>
            <a:r>
              <a:rPr kumimoji="0" lang="en-US" altLang="zh-CN" sz="2100" b="1" dirty="0">
                <a:solidFill>
                  <a:schemeClr val="tx2"/>
                </a:solidFill>
                <a:latin typeface="+mn-ea"/>
                <a:sym typeface="Symbol" charset="2"/>
              </a:rPr>
              <a:t>v</a:t>
            </a:r>
            <a:r>
              <a:rPr kumimoji="0" lang="zh-CN" altLang="en-US" sz="2100" b="1" dirty="0">
                <a:solidFill>
                  <a:schemeClr val="tx2"/>
                </a:solidFill>
                <a:latin typeface="+mn-ea"/>
                <a:sym typeface="Symbol" charset="2"/>
              </a:rPr>
              <a:t>是</a:t>
            </a:r>
            <a:r>
              <a:rPr kumimoji="0" lang="en-US" altLang="zh-CN" sz="2100" b="1" dirty="0">
                <a:solidFill>
                  <a:schemeClr val="tx2"/>
                </a:solidFill>
                <a:latin typeface="+mn-ea"/>
                <a:sym typeface="Symbol" charset="2"/>
              </a:rPr>
              <a:t>G</a:t>
            </a:r>
            <a:r>
              <a:rPr kumimoji="0" lang="zh-CN" altLang="en-US" sz="2100" b="1" dirty="0">
                <a:solidFill>
                  <a:schemeClr val="tx2"/>
                </a:solidFill>
                <a:latin typeface="+mn-ea"/>
                <a:sym typeface="Symbol" charset="2"/>
              </a:rPr>
              <a:t>中任意一个顶点</a:t>
            </a:r>
            <a:r>
              <a:rPr kumimoji="0" lang="en-US" altLang="zh-CN" sz="2100" b="1" dirty="0">
                <a:latin typeface="+mn-ea"/>
                <a:sym typeface="Symbol" charset="2"/>
              </a:rPr>
              <a:t>)</a:t>
            </a:r>
            <a:r>
              <a:rPr kumimoji="0" lang="zh-CN" altLang="en-US" sz="2600" b="1" dirty="0">
                <a:latin typeface="+mn-ea"/>
                <a:sym typeface="Symbol" charset="2"/>
              </a:rPr>
              <a:t>的情况比较多</a:t>
            </a:r>
          </a:p>
          <a:p>
            <a:pPr lvl="1" algn="ctr" eaLnBrk="1" hangingPunct="1">
              <a:lnSpc>
                <a:spcPct val="90000"/>
              </a:lnSpc>
              <a:spcBef>
                <a:spcPct val="80000"/>
              </a:spcBef>
              <a:buFont typeface="Wingdings" charset="2"/>
              <a:buNone/>
            </a:pPr>
            <a:r>
              <a:rPr kumimoji="0" lang="zh-CN" altLang="en-US" sz="2200" b="1" dirty="0">
                <a:latin typeface="+mn-ea"/>
                <a:sym typeface="Symbol" charset="2"/>
              </a:rPr>
              <a:t>（</a:t>
            </a:r>
            <a:r>
              <a:rPr kumimoji="0" lang="zh-CN" altLang="en-US" sz="2000" b="1" dirty="0">
                <a:solidFill>
                  <a:srgbClr val="336600"/>
                </a:solidFill>
                <a:latin typeface="+mn-ea"/>
                <a:sym typeface="Symbol" charset="2"/>
              </a:rPr>
              <a:t>注意：删除顶点意味着同时删除该点关联的边</a:t>
            </a:r>
            <a:r>
              <a:rPr kumimoji="0" lang="zh-CN" altLang="en-US" sz="2200" b="1" dirty="0">
                <a:latin typeface="+mn-ea"/>
                <a:sym typeface="Symbol" charset="2"/>
              </a:rPr>
              <a:t>）</a:t>
            </a:r>
          </a:p>
          <a:p>
            <a:pPr eaLnBrk="1" hangingPunct="1">
              <a:lnSpc>
                <a:spcPct val="90000"/>
              </a:lnSpc>
              <a:spcBef>
                <a:spcPct val="80000"/>
              </a:spcBef>
            </a:pPr>
            <a:r>
              <a:rPr kumimoji="0" lang="zh-CN" altLang="en-US" b="1" dirty="0">
                <a:latin typeface="+mn-ea"/>
                <a:sym typeface="Symbol" charset="2"/>
              </a:rPr>
              <a:t>连通分支的数量可能会</a:t>
            </a:r>
            <a:r>
              <a:rPr kumimoji="0" lang="en-US" altLang="zh-CN" b="1" dirty="0">
                <a:latin typeface="+mn-ea"/>
                <a:sym typeface="Symbol" charset="2"/>
              </a:rPr>
              <a:t>……</a:t>
            </a:r>
          </a:p>
          <a:p>
            <a:pPr lvl="1" eaLnBrk="1" hangingPunct="1">
              <a:lnSpc>
                <a:spcPct val="90000"/>
              </a:lnSpc>
              <a:spcBef>
                <a:spcPct val="80000"/>
              </a:spcBef>
            </a:pPr>
            <a:r>
              <a:rPr kumimoji="0" lang="zh-CN" altLang="en-US" b="1" dirty="0">
                <a:latin typeface="+mn-ea"/>
                <a:sym typeface="Symbol" charset="2"/>
              </a:rPr>
              <a:t>减少 </a:t>
            </a:r>
            <a:r>
              <a:rPr kumimoji="0" lang="en-US" altLang="zh-CN" b="1" dirty="0">
                <a:latin typeface="+mn-ea"/>
                <a:sym typeface="Symbol" charset="2"/>
              </a:rPr>
              <a:t>(</a:t>
            </a:r>
            <a:r>
              <a:rPr kumimoji="0" lang="zh-CN" altLang="en-US" b="1" dirty="0">
                <a:latin typeface="+mn-ea"/>
                <a:sym typeface="Symbol" charset="2"/>
              </a:rPr>
              <a:t>删除孤立点</a:t>
            </a:r>
            <a:r>
              <a:rPr kumimoji="0" lang="en-US" altLang="zh-CN" b="1" dirty="0">
                <a:latin typeface="+mn-ea"/>
                <a:sym typeface="Symbol" charset="2"/>
              </a:rPr>
              <a:t>)</a:t>
            </a:r>
          </a:p>
          <a:p>
            <a:pPr lvl="1" eaLnBrk="1" hangingPunct="1">
              <a:lnSpc>
                <a:spcPct val="90000"/>
              </a:lnSpc>
              <a:spcBef>
                <a:spcPct val="80000"/>
              </a:spcBef>
            </a:pPr>
            <a:r>
              <a:rPr kumimoji="0" lang="zh-CN" altLang="en-US" b="1" dirty="0">
                <a:latin typeface="+mn-ea"/>
                <a:sym typeface="Symbol" charset="2"/>
              </a:rPr>
              <a:t>不变 </a:t>
            </a:r>
            <a:r>
              <a:rPr kumimoji="0" lang="en-US" altLang="zh-CN" b="1" dirty="0">
                <a:latin typeface="+mn-ea"/>
                <a:sym typeface="Symbol" charset="2"/>
              </a:rPr>
              <a:t>(</a:t>
            </a:r>
            <a:r>
              <a:rPr kumimoji="0" lang="zh-CN" altLang="en-US" b="1" dirty="0">
                <a:latin typeface="+mn-ea"/>
                <a:sym typeface="Symbol" charset="2"/>
              </a:rPr>
              <a:t>例如：删除悬挂点</a:t>
            </a:r>
            <a:r>
              <a:rPr kumimoji="0" lang="en-US" altLang="zh-CN" b="1" dirty="0">
                <a:latin typeface="+mn-ea"/>
                <a:sym typeface="Symbol" charset="2"/>
              </a:rPr>
              <a:t>)</a:t>
            </a:r>
          </a:p>
          <a:p>
            <a:pPr lvl="1" eaLnBrk="1" hangingPunct="1">
              <a:lnSpc>
                <a:spcPct val="90000"/>
              </a:lnSpc>
              <a:spcBef>
                <a:spcPct val="80000"/>
              </a:spcBef>
            </a:pPr>
            <a:r>
              <a:rPr kumimoji="0" lang="zh-CN" altLang="en-US" b="1" dirty="0">
                <a:latin typeface="+mn-ea"/>
                <a:sym typeface="Symbol" charset="2"/>
              </a:rPr>
              <a:t>增加很多个 </a:t>
            </a:r>
            <a:r>
              <a:rPr kumimoji="0" lang="en-US" altLang="zh-CN" b="1" dirty="0">
                <a:latin typeface="+mn-ea"/>
                <a:sym typeface="Symbol" charset="2"/>
              </a:rPr>
              <a:t>(</a:t>
            </a:r>
            <a:r>
              <a:rPr kumimoji="0" lang="zh-CN" altLang="en-US" b="1" dirty="0">
                <a:latin typeface="+mn-ea"/>
                <a:sym typeface="Symbol" charset="2"/>
              </a:rPr>
              <a:t>例如：</a:t>
            </a:r>
            <a:r>
              <a:rPr kumimoji="0" lang="en-US" altLang="zh-CN" b="1" dirty="0">
                <a:latin typeface="+mn-ea"/>
                <a:sym typeface="Symbol" charset="2"/>
              </a:rPr>
              <a:t>star)</a:t>
            </a:r>
          </a:p>
        </p:txBody>
      </p:sp>
      <p:sp>
        <p:nvSpPr>
          <p:cNvPr id="19460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A940A28C-3C22-8040-A2A8-F6C1255401B1}" type="slidenum">
              <a:rPr lang="en-US" altLang="zh-CN"/>
              <a:pPr/>
              <a:t>13</a:t>
            </a:fld>
            <a:endParaRPr lang="en-US" altLang="zh-CN"/>
          </a:p>
        </p:txBody>
      </p:sp>
      <p:grpSp>
        <p:nvGrpSpPr>
          <p:cNvPr id="19461" name="组合 14"/>
          <p:cNvGrpSpPr>
            <a:grpSpLocks/>
          </p:cNvGrpSpPr>
          <p:nvPr/>
        </p:nvGrpSpPr>
        <p:grpSpPr bwMode="auto">
          <a:xfrm>
            <a:off x="5277204" y="3997326"/>
            <a:ext cx="3505200" cy="2133600"/>
            <a:chOff x="5181600" y="3625644"/>
            <a:chExt cx="3505200" cy="2133600"/>
          </a:xfrm>
        </p:grpSpPr>
        <p:sp>
          <p:nvSpPr>
            <p:cNvPr id="19462" name="Oval 12" descr="蓝色砂纸"/>
            <p:cNvSpPr>
              <a:spLocks noChangeArrowheads="1"/>
            </p:cNvSpPr>
            <p:nvPr/>
          </p:nvSpPr>
          <p:spPr bwMode="auto">
            <a:xfrm>
              <a:off x="5181600" y="3625644"/>
              <a:ext cx="3429000" cy="2133600"/>
            </a:xfrm>
            <a:prstGeom prst="ellips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19463" name="Oval 4"/>
            <p:cNvSpPr>
              <a:spLocks noChangeArrowheads="1"/>
            </p:cNvSpPr>
            <p:nvPr/>
          </p:nvSpPr>
          <p:spPr bwMode="auto">
            <a:xfrm>
              <a:off x="5843588" y="4306682"/>
              <a:ext cx="152400" cy="1524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19464" name="Oval 5"/>
            <p:cNvSpPr>
              <a:spLocks noChangeArrowheads="1"/>
            </p:cNvSpPr>
            <p:nvPr/>
          </p:nvSpPr>
          <p:spPr bwMode="auto">
            <a:xfrm>
              <a:off x="6858000" y="4540044"/>
              <a:ext cx="152400" cy="15240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19465" name="Oval 6"/>
            <p:cNvSpPr>
              <a:spLocks noChangeArrowheads="1"/>
            </p:cNvSpPr>
            <p:nvPr/>
          </p:nvSpPr>
          <p:spPr bwMode="auto">
            <a:xfrm>
              <a:off x="6781800" y="3854244"/>
              <a:ext cx="152400" cy="152400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19466" name="Oval 7"/>
            <p:cNvSpPr>
              <a:spLocks noChangeArrowheads="1"/>
            </p:cNvSpPr>
            <p:nvPr/>
          </p:nvSpPr>
          <p:spPr bwMode="auto">
            <a:xfrm>
              <a:off x="6400800" y="5302044"/>
              <a:ext cx="152400" cy="152400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19467" name="Oval 8"/>
            <p:cNvSpPr>
              <a:spLocks noChangeArrowheads="1"/>
            </p:cNvSpPr>
            <p:nvPr/>
          </p:nvSpPr>
          <p:spPr bwMode="auto">
            <a:xfrm>
              <a:off x="7467600" y="5073444"/>
              <a:ext cx="152400" cy="152400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19468" name="Line 9"/>
            <p:cNvSpPr>
              <a:spLocks noChangeShapeType="1"/>
            </p:cNvSpPr>
            <p:nvPr/>
          </p:nvSpPr>
          <p:spPr bwMode="auto">
            <a:xfrm flipH="1">
              <a:off x="6529388" y="4673394"/>
              <a:ext cx="371475" cy="642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9469" name="Line 10"/>
            <p:cNvSpPr>
              <a:spLocks noChangeShapeType="1"/>
            </p:cNvSpPr>
            <p:nvPr/>
          </p:nvSpPr>
          <p:spPr bwMode="auto">
            <a:xfrm>
              <a:off x="6872288" y="3987594"/>
              <a:ext cx="71437" cy="5572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9470" name="Line 11"/>
            <p:cNvSpPr>
              <a:spLocks noChangeShapeType="1"/>
            </p:cNvSpPr>
            <p:nvPr/>
          </p:nvSpPr>
          <p:spPr bwMode="auto">
            <a:xfrm>
              <a:off x="6996113" y="4673394"/>
              <a:ext cx="504825" cy="4286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9471" name="Text Box 13"/>
            <p:cNvSpPr txBox="1">
              <a:spLocks noChangeArrowheads="1"/>
            </p:cNvSpPr>
            <p:nvPr/>
          </p:nvSpPr>
          <p:spPr bwMode="auto">
            <a:xfrm>
              <a:off x="5181600" y="3930444"/>
              <a:ext cx="121920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1600" b="1">
                  <a:solidFill>
                    <a:srgbClr val="996600"/>
                  </a:solidFill>
                  <a:latin typeface="Times New Roman" charset="0"/>
                </a:rPr>
                <a:t>（孤立点）</a:t>
              </a:r>
            </a:p>
          </p:txBody>
        </p:sp>
        <p:sp>
          <p:nvSpPr>
            <p:cNvPr id="19472" name="Text Box 14"/>
            <p:cNvSpPr txBox="1">
              <a:spLocks noChangeArrowheads="1"/>
            </p:cNvSpPr>
            <p:nvPr/>
          </p:nvSpPr>
          <p:spPr bwMode="auto">
            <a:xfrm>
              <a:off x="7467600" y="4692444"/>
              <a:ext cx="121920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1600" b="1">
                  <a:solidFill>
                    <a:srgbClr val="996600"/>
                  </a:solidFill>
                  <a:latin typeface="Times New Roman" charset="0"/>
                </a:rPr>
                <a:t>（悬挂点）</a:t>
              </a: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点的删除与连通分支数量的增减</a:t>
            </a:r>
          </a:p>
        </p:txBody>
      </p:sp>
    </p:spTree>
    <p:extLst>
      <p:ext uri="{BB962C8B-B14F-4D97-AF65-F5344CB8AC3E}">
        <p14:creationId xmlns:p14="http://schemas.microsoft.com/office/powerpoint/2010/main" val="46112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 bldLvl="2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割点</a:t>
            </a:r>
            <a:r>
              <a:rPr lang="zh-CN" altLang="en-US" sz="3200" dirty="0">
                <a:latin typeface="+mn-ea"/>
                <a:ea typeface="+mn-ea"/>
              </a:rPr>
              <a:t>（</a:t>
            </a:r>
            <a:r>
              <a:rPr lang="en-US" altLang="zh-CN" sz="3200" b="0" dirty="0">
                <a:latin typeface="+mn-ea"/>
                <a:ea typeface="+mn-ea"/>
              </a:rPr>
              <a:t>cut vertex, articulation vertex</a:t>
            </a:r>
            <a:r>
              <a:rPr lang="zh-CN" altLang="en-US" sz="3200" dirty="0">
                <a:latin typeface="+mn-ea"/>
                <a:ea typeface="+mn-ea"/>
              </a:rPr>
              <a:t>）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9263"/>
            <a:ext cx="8435975" cy="441166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kumimoji="0" lang="zh-CN" altLang="en-US" sz="2800" b="1" dirty="0">
                <a:latin typeface="+mn-ea"/>
              </a:rPr>
              <a:t>定义：</a:t>
            </a:r>
            <a:r>
              <a:rPr kumimoji="0" lang="en-US" altLang="zh-CN" sz="2800" b="1" dirty="0">
                <a:latin typeface="+mn-ea"/>
              </a:rPr>
              <a:t>G</a:t>
            </a:r>
            <a:r>
              <a:rPr kumimoji="0" lang="zh-CN" altLang="en-US" sz="2800" b="1" dirty="0">
                <a:latin typeface="+mn-ea"/>
              </a:rPr>
              <a:t>是图</a:t>
            </a:r>
            <a:r>
              <a:rPr kumimoji="0" lang="en-US" altLang="zh-CN" sz="2800" b="1" dirty="0">
                <a:latin typeface="+mn-ea"/>
              </a:rPr>
              <a:t>, </a:t>
            </a:r>
            <a:r>
              <a:rPr kumimoji="0" lang="en-US" altLang="zh-CN" sz="2800" b="1" dirty="0" err="1">
                <a:latin typeface="+mn-ea"/>
              </a:rPr>
              <a:t>v∈V</a:t>
            </a:r>
            <a:r>
              <a:rPr kumimoji="0" lang="en-US" altLang="zh-CN" sz="2800" b="1" baseline="-30000" dirty="0" err="1">
                <a:latin typeface="+mn-ea"/>
              </a:rPr>
              <a:t>G</a:t>
            </a:r>
            <a:r>
              <a:rPr kumimoji="0" lang="en-US" altLang="zh-CN" sz="2800" b="1" dirty="0">
                <a:latin typeface="+mn-ea"/>
              </a:rPr>
              <a:t>, </a:t>
            </a:r>
            <a:r>
              <a:rPr kumimoji="0" lang="zh-CN" altLang="en-US" sz="2800" b="1" dirty="0">
                <a:latin typeface="+mn-ea"/>
              </a:rPr>
              <a:t>若</a:t>
            </a:r>
            <a:r>
              <a:rPr kumimoji="0" lang="en-US" altLang="zh-CN" sz="2800" b="1" dirty="0">
                <a:latin typeface="+mn-ea"/>
                <a:sym typeface="Symbol" charset="2"/>
              </a:rPr>
              <a:t>p</a:t>
            </a:r>
            <a:r>
              <a:rPr kumimoji="0" lang="en-US" altLang="zh-CN" sz="2800" b="1" dirty="0">
                <a:latin typeface="+mn-ea"/>
              </a:rPr>
              <a:t>(G-v)&gt;</a:t>
            </a:r>
            <a:r>
              <a:rPr kumimoji="0" lang="en-US" altLang="zh-CN" sz="2800" b="1" dirty="0">
                <a:latin typeface="+mn-ea"/>
                <a:sym typeface="Symbol" charset="2"/>
              </a:rPr>
              <a:t>p</a:t>
            </a:r>
            <a:r>
              <a:rPr kumimoji="0" lang="en-US" altLang="zh-CN" sz="2800" b="1" dirty="0">
                <a:latin typeface="+mn-ea"/>
              </a:rPr>
              <a:t>(G), </a:t>
            </a:r>
            <a:r>
              <a:rPr kumimoji="0" lang="zh-CN" altLang="en-US" sz="2800" b="1" dirty="0">
                <a:latin typeface="+mn-ea"/>
              </a:rPr>
              <a:t>则称</a:t>
            </a:r>
            <a:r>
              <a:rPr kumimoji="0" lang="en-US" altLang="zh-CN" sz="2800" b="1" dirty="0">
                <a:latin typeface="+mn-ea"/>
              </a:rPr>
              <a:t>v</a:t>
            </a:r>
            <a:r>
              <a:rPr kumimoji="0" lang="zh-CN" altLang="en-US" sz="2800" b="1" dirty="0">
                <a:latin typeface="+mn-ea"/>
              </a:rPr>
              <a:t>是</a:t>
            </a:r>
            <a:r>
              <a:rPr kumimoji="0" lang="zh-CN" altLang="en-US" sz="2800" b="1" dirty="0">
                <a:solidFill>
                  <a:srgbClr val="FF0000"/>
                </a:solidFill>
                <a:latin typeface="+mn-ea"/>
              </a:rPr>
              <a:t>割点</a:t>
            </a:r>
            <a:endParaRPr kumimoji="0" lang="zh-CN" altLang="en-US" sz="2800" b="1" dirty="0">
              <a:latin typeface="+mn-ea"/>
            </a:endParaRPr>
          </a:p>
          <a:p>
            <a:pPr algn="just" eaLnBrk="1" hangingPunct="1">
              <a:lnSpc>
                <a:spcPct val="90000"/>
              </a:lnSpc>
              <a:buFont typeface="Wingdings" charset="2"/>
              <a:buNone/>
            </a:pPr>
            <a:endParaRPr kumimoji="0" lang="zh-CN" altLang="en-US" sz="2600" b="1" dirty="0">
              <a:solidFill>
                <a:schemeClr val="tx2"/>
              </a:solidFill>
              <a:latin typeface="+mn-ea"/>
            </a:endParaRPr>
          </a:p>
          <a:p>
            <a:pPr algn="just" eaLnBrk="1" hangingPunct="1">
              <a:lnSpc>
                <a:spcPct val="90000"/>
              </a:lnSpc>
              <a:buFont typeface="Wingdings" charset="2"/>
              <a:buNone/>
            </a:pPr>
            <a:endParaRPr kumimoji="0" lang="zh-CN" altLang="en-US" sz="2600" b="1" dirty="0">
              <a:solidFill>
                <a:schemeClr val="tx2"/>
              </a:solidFill>
              <a:latin typeface="+mn-ea"/>
            </a:endParaRPr>
          </a:p>
          <a:p>
            <a:pPr algn="just" eaLnBrk="1" hangingPunct="1">
              <a:lnSpc>
                <a:spcPct val="90000"/>
              </a:lnSpc>
              <a:buFont typeface="Wingdings" charset="2"/>
              <a:buNone/>
            </a:pPr>
            <a:endParaRPr kumimoji="0" lang="zh-CN" altLang="en-US" sz="2600" b="1" dirty="0">
              <a:solidFill>
                <a:schemeClr val="tx2"/>
              </a:solidFill>
              <a:latin typeface="+mn-ea"/>
            </a:endParaRPr>
          </a:p>
          <a:p>
            <a:pPr algn="just" eaLnBrk="1" hangingPunct="1">
              <a:lnSpc>
                <a:spcPct val="90000"/>
              </a:lnSpc>
              <a:buFont typeface="Wingdings" charset="2"/>
              <a:buNone/>
            </a:pPr>
            <a:endParaRPr kumimoji="0" lang="zh-CN" altLang="en-US" sz="2600" b="1" dirty="0">
              <a:solidFill>
                <a:schemeClr val="tx2"/>
              </a:solidFill>
              <a:latin typeface="+mn-ea"/>
            </a:endParaRPr>
          </a:p>
          <a:p>
            <a:pPr algn="just" eaLnBrk="1" hangingPunct="1">
              <a:lnSpc>
                <a:spcPct val="90000"/>
              </a:lnSpc>
              <a:buFont typeface="Wingdings" charset="2"/>
              <a:buNone/>
            </a:pPr>
            <a:endParaRPr kumimoji="0" lang="zh-CN" altLang="en-US" sz="2600" b="1" dirty="0">
              <a:solidFill>
                <a:schemeClr val="tx2"/>
              </a:solidFill>
              <a:latin typeface="+mn-ea"/>
            </a:endParaRPr>
          </a:p>
          <a:p>
            <a:pPr algn="just" eaLnBrk="1" hangingPunct="1">
              <a:lnSpc>
                <a:spcPct val="90000"/>
              </a:lnSpc>
              <a:buFont typeface="Wingdings" charset="2"/>
              <a:buNone/>
            </a:pPr>
            <a:endParaRPr kumimoji="0" lang="zh-CN" altLang="en-US" sz="2600" b="1" dirty="0">
              <a:solidFill>
                <a:schemeClr val="tx2"/>
              </a:solidFill>
              <a:latin typeface="+mn-ea"/>
            </a:endParaRPr>
          </a:p>
          <a:p>
            <a:pPr algn="just" eaLnBrk="1" hangingPunct="1">
              <a:lnSpc>
                <a:spcPct val="90000"/>
              </a:lnSpc>
              <a:buFont typeface="Wingdings" charset="2"/>
              <a:buNone/>
            </a:pPr>
            <a:endParaRPr kumimoji="0" lang="en-US" altLang="zh-CN" sz="2600" b="1" dirty="0">
              <a:solidFill>
                <a:schemeClr val="tx2"/>
              </a:solidFill>
              <a:latin typeface="+mn-ea"/>
            </a:endParaRPr>
          </a:p>
          <a:p>
            <a:pPr algn="just" eaLnBrk="1" hangingPunct="1">
              <a:lnSpc>
                <a:spcPct val="90000"/>
              </a:lnSpc>
              <a:buFont typeface="Wingdings" charset="2"/>
              <a:buNone/>
            </a:pPr>
            <a:r>
              <a:rPr kumimoji="0" lang="en-US" altLang="zh-CN" sz="2600" b="1" dirty="0">
                <a:solidFill>
                  <a:schemeClr val="tx2"/>
                </a:solidFill>
                <a:latin typeface="+mn-ea"/>
              </a:rPr>
              <a:t>(</a:t>
            </a:r>
            <a:r>
              <a:rPr kumimoji="0" lang="zh-CN" altLang="en-US" sz="2600" b="1" dirty="0">
                <a:solidFill>
                  <a:schemeClr val="tx2"/>
                </a:solidFill>
                <a:latin typeface="+mn-ea"/>
              </a:rPr>
              <a:t>注意：只需考虑割点所在的连通分支，以下讨论不妨只考虑连通图</a:t>
            </a:r>
            <a:r>
              <a:rPr kumimoji="0" lang="en-US" altLang="zh-CN" sz="2600" b="1" dirty="0">
                <a:solidFill>
                  <a:schemeClr val="tx2"/>
                </a:solidFill>
                <a:latin typeface="+mn-ea"/>
              </a:rPr>
              <a:t>)</a:t>
            </a:r>
          </a:p>
        </p:txBody>
      </p:sp>
      <p:sp>
        <p:nvSpPr>
          <p:cNvPr id="20484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A200E832-AAE3-F44C-A757-EB781D386640}" type="slidenum">
              <a:rPr lang="en-US" altLang="zh-CN">
                <a:latin typeface="+mn-ea"/>
                <a:ea typeface="+mn-ea"/>
              </a:rPr>
              <a:pPr/>
              <a:t>14</a:t>
            </a:fld>
            <a:endParaRPr lang="en-US" altLang="zh-CN">
              <a:latin typeface="+mn-ea"/>
              <a:ea typeface="+mn-ea"/>
            </a:endParaRPr>
          </a:p>
        </p:txBody>
      </p:sp>
      <p:sp>
        <p:nvSpPr>
          <p:cNvPr id="20485" name="Oval 4"/>
          <p:cNvSpPr>
            <a:spLocks noChangeArrowheads="1"/>
          </p:cNvSpPr>
          <p:nvPr/>
        </p:nvSpPr>
        <p:spPr bwMode="auto">
          <a:xfrm>
            <a:off x="1752600" y="3352800"/>
            <a:ext cx="2057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>
              <a:latin typeface="+mn-ea"/>
              <a:ea typeface="+mn-ea"/>
            </a:endParaRPr>
          </a:p>
        </p:txBody>
      </p:sp>
      <p:sp>
        <p:nvSpPr>
          <p:cNvPr id="20486" name="Oval 5"/>
          <p:cNvSpPr>
            <a:spLocks noChangeArrowheads="1"/>
          </p:cNvSpPr>
          <p:nvPr/>
        </p:nvSpPr>
        <p:spPr bwMode="auto">
          <a:xfrm>
            <a:off x="5638800" y="2819400"/>
            <a:ext cx="1447800" cy="2209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>
              <a:latin typeface="+mn-ea"/>
              <a:ea typeface="+mn-ea"/>
            </a:endParaRPr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 flipV="1">
            <a:off x="4648200" y="3276600"/>
            <a:ext cx="1600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>
            <a:off x="4648200" y="3886200"/>
            <a:ext cx="1676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3048000" y="3886200"/>
            <a:ext cx="1524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20490" name="Oval 6"/>
          <p:cNvSpPr>
            <a:spLocks noChangeArrowheads="1"/>
          </p:cNvSpPr>
          <p:nvPr/>
        </p:nvSpPr>
        <p:spPr bwMode="auto">
          <a:xfrm>
            <a:off x="4572000" y="3810000"/>
            <a:ext cx="144463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>
              <a:latin typeface="+mn-ea"/>
              <a:ea typeface="+mn-ea"/>
            </a:endParaRPr>
          </a:p>
        </p:txBody>
      </p:sp>
      <p:sp>
        <p:nvSpPr>
          <p:cNvPr id="20491" name="Text Box 10"/>
          <p:cNvSpPr txBox="1">
            <a:spLocks noChangeArrowheads="1"/>
          </p:cNvSpPr>
          <p:nvPr/>
        </p:nvSpPr>
        <p:spPr bwMode="auto">
          <a:xfrm>
            <a:off x="3810000" y="2895600"/>
            <a:ext cx="1371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b="1">
                <a:latin typeface="+mn-ea"/>
                <a:ea typeface="+mn-ea"/>
              </a:rPr>
              <a:t>割点</a:t>
            </a:r>
          </a:p>
        </p:txBody>
      </p:sp>
      <p:sp>
        <p:nvSpPr>
          <p:cNvPr id="20492" name="Line 11"/>
          <p:cNvSpPr>
            <a:spLocks noChangeShapeType="1"/>
          </p:cNvSpPr>
          <p:nvPr/>
        </p:nvSpPr>
        <p:spPr bwMode="auto">
          <a:xfrm>
            <a:off x="4267200" y="3276600"/>
            <a:ext cx="304800" cy="533400"/>
          </a:xfrm>
          <a:prstGeom prst="line">
            <a:avLst/>
          </a:prstGeom>
          <a:noFill/>
          <a:ln w="9525">
            <a:solidFill>
              <a:srgbClr val="FFCC00"/>
            </a:solidFill>
            <a:prstDash val="lgDash"/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34098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557338"/>
            <a:ext cx="8640763" cy="4751387"/>
          </a:xfrm>
        </p:spPr>
        <p:txBody>
          <a:bodyPr/>
          <a:lstStyle/>
          <a:p>
            <a:pPr algn="just" eaLnBrk="1" hangingPunct="1">
              <a:spcBef>
                <a:spcPct val="50000"/>
              </a:spcBef>
            </a:pPr>
            <a:r>
              <a:rPr kumimoji="0" lang="zh-CN" altLang="en-US" sz="2600" b="1" dirty="0">
                <a:latin typeface="+mn-ea"/>
              </a:rPr>
              <a:t>以下三个命题等价：</a:t>
            </a:r>
          </a:p>
          <a:p>
            <a:pPr lvl="1" algn="just" eaLnBrk="1" hangingPunct="1">
              <a:buFont typeface="Wingdings" charset="2"/>
              <a:buNone/>
            </a:pPr>
            <a:r>
              <a:rPr kumimoji="0" lang="en-US" altLang="zh-CN" sz="2200" b="1" dirty="0">
                <a:solidFill>
                  <a:srgbClr val="0000CC"/>
                </a:solidFill>
                <a:latin typeface="+mn-ea"/>
              </a:rPr>
              <a:t>(1) v</a:t>
            </a:r>
            <a:r>
              <a:rPr kumimoji="0" lang="zh-CN" altLang="en-US" sz="2200" b="1" dirty="0">
                <a:solidFill>
                  <a:srgbClr val="0000CC"/>
                </a:solidFill>
                <a:latin typeface="+mn-ea"/>
              </a:rPr>
              <a:t>是割点。</a:t>
            </a:r>
          </a:p>
          <a:p>
            <a:pPr lvl="1" algn="just" eaLnBrk="1" hangingPunct="1">
              <a:buFont typeface="Wingdings" charset="2"/>
              <a:buNone/>
            </a:pPr>
            <a:r>
              <a:rPr kumimoji="0" lang="en-US" altLang="zh-CN" sz="2200" b="1" dirty="0">
                <a:solidFill>
                  <a:srgbClr val="0000CC"/>
                </a:solidFill>
                <a:latin typeface="+mn-ea"/>
              </a:rPr>
              <a:t>(2) </a:t>
            </a:r>
            <a:r>
              <a:rPr kumimoji="0" lang="zh-CN" altLang="en-US" sz="2200" b="1" dirty="0">
                <a:solidFill>
                  <a:srgbClr val="0000CC"/>
                </a:solidFill>
                <a:latin typeface="+mn-ea"/>
              </a:rPr>
              <a:t>存在</a:t>
            </a:r>
            <a:r>
              <a:rPr kumimoji="0" lang="en-US" altLang="zh-CN" sz="2200" b="1" dirty="0">
                <a:solidFill>
                  <a:srgbClr val="0000CC"/>
                </a:solidFill>
                <a:latin typeface="+mn-ea"/>
              </a:rPr>
              <a:t>V-{v}</a:t>
            </a:r>
            <a:r>
              <a:rPr kumimoji="0" lang="zh-CN" altLang="en-US" sz="2200" b="1" dirty="0">
                <a:solidFill>
                  <a:srgbClr val="0000CC"/>
                </a:solidFill>
                <a:latin typeface="+mn-ea"/>
              </a:rPr>
              <a:t>的分划</a:t>
            </a:r>
            <a:r>
              <a:rPr kumimoji="0" lang="en-US" altLang="zh-CN" sz="2200" b="1" dirty="0">
                <a:solidFill>
                  <a:srgbClr val="0000CC"/>
                </a:solidFill>
                <a:latin typeface="+mn-ea"/>
              </a:rPr>
              <a:t>{V</a:t>
            </a:r>
            <a:r>
              <a:rPr kumimoji="0" lang="en-US" altLang="zh-CN" sz="2200" b="1" baseline="-30000" dirty="0">
                <a:solidFill>
                  <a:srgbClr val="0000CC"/>
                </a:solidFill>
                <a:latin typeface="+mn-ea"/>
              </a:rPr>
              <a:t>1</a:t>
            </a:r>
            <a:r>
              <a:rPr kumimoji="0" lang="en-US" altLang="zh-CN" sz="2200" b="1" dirty="0">
                <a:solidFill>
                  <a:srgbClr val="0000CC"/>
                </a:solidFill>
                <a:latin typeface="+mn-ea"/>
              </a:rPr>
              <a:t>, V</a:t>
            </a:r>
            <a:r>
              <a:rPr kumimoji="0" lang="en-US" altLang="zh-CN" sz="2200" b="1" baseline="-30000" dirty="0">
                <a:solidFill>
                  <a:srgbClr val="0000CC"/>
                </a:solidFill>
                <a:latin typeface="+mn-ea"/>
              </a:rPr>
              <a:t>2</a:t>
            </a:r>
            <a:r>
              <a:rPr kumimoji="0" lang="en-US" altLang="zh-CN" sz="2200" b="1" dirty="0">
                <a:solidFill>
                  <a:srgbClr val="0000CC"/>
                </a:solidFill>
                <a:latin typeface="+mn-ea"/>
              </a:rPr>
              <a:t>}, </a:t>
            </a:r>
            <a:r>
              <a:rPr kumimoji="0" lang="zh-CN" altLang="en-US" sz="2200" b="1" dirty="0">
                <a:solidFill>
                  <a:srgbClr val="0000CC"/>
                </a:solidFill>
                <a:latin typeface="+mn-ea"/>
              </a:rPr>
              <a:t>使</a:t>
            </a:r>
            <a:r>
              <a:rPr kumimoji="0" lang="zh-CN" altLang="en-US" sz="2200" b="1" dirty="0">
                <a:solidFill>
                  <a:srgbClr val="0000CC"/>
                </a:solidFill>
                <a:latin typeface="+mn-ea"/>
                <a:sym typeface="Symbol" charset="2"/>
              </a:rPr>
              <a:t></a:t>
            </a:r>
            <a:r>
              <a:rPr kumimoji="0" lang="en-US" altLang="zh-CN" sz="2200" b="1" dirty="0">
                <a:solidFill>
                  <a:srgbClr val="0000CC"/>
                </a:solidFill>
                <a:latin typeface="+mn-ea"/>
              </a:rPr>
              <a:t>u∈V</a:t>
            </a:r>
            <a:r>
              <a:rPr kumimoji="0" lang="en-US" altLang="zh-CN" sz="2200" b="1" baseline="-30000" dirty="0">
                <a:solidFill>
                  <a:srgbClr val="0000CC"/>
                </a:solidFill>
                <a:latin typeface="+mn-ea"/>
              </a:rPr>
              <a:t>1</a:t>
            </a:r>
            <a:r>
              <a:rPr kumimoji="0" lang="en-US" altLang="zh-CN" sz="2200" b="1" dirty="0">
                <a:solidFill>
                  <a:srgbClr val="0000CC"/>
                </a:solidFill>
                <a:latin typeface="+mn-ea"/>
              </a:rPr>
              <a:t>, w∈V</a:t>
            </a:r>
            <a:r>
              <a:rPr kumimoji="0" lang="en-US" altLang="zh-CN" sz="2200" b="1" baseline="-30000" dirty="0">
                <a:solidFill>
                  <a:srgbClr val="0000CC"/>
                </a:solidFill>
                <a:latin typeface="+mn-ea"/>
              </a:rPr>
              <a:t>2</a:t>
            </a:r>
            <a:r>
              <a:rPr kumimoji="0" lang="en-US" altLang="zh-CN" sz="2200" b="1" dirty="0">
                <a:solidFill>
                  <a:srgbClr val="0000CC"/>
                </a:solidFill>
                <a:latin typeface="+mn-ea"/>
              </a:rPr>
              <a:t>, </a:t>
            </a:r>
            <a:r>
              <a:rPr kumimoji="0" lang="en-US" altLang="zh-CN" sz="2200" b="1" dirty="0" err="1">
                <a:solidFill>
                  <a:srgbClr val="0000CC"/>
                </a:solidFill>
                <a:latin typeface="+mn-ea"/>
              </a:rPr>
              <a:t>uw</a:t>
            </a:r>
            <a:r>
              <a:rPr kumimoji="0" lang="en-US" altLang="zh-CN" sz="2200" b="1" dirty="0">
                <a:solidFill>
                  <a:srgbClr val="0000CC"/>
                </a:solidFill>
                <a:latin typeface="+mn-ea"/>
              </a:rPr>
              <a:t>-</a:t>
            </a:r>
            <a:r>
              <a:rPr kumimoji="0" lang="zh-CN" altLang="en-US" sz="2200" b="1" dirty="0">
                <a:solidFill>
                  <a:srgbClr val="0000CC"/>
                </a:solidFill>
                <a:latin typeface="+mn-ea"/>
              </a:rPr>
              <a:t>通路均包含</a:t>
            </a:r>
            <a:r>
              <a:rPr kumimoji="0" lang="en-US" altLang="zh-CN" sz="2200" b="1" dirty="0">
                <a:solidFill>
                  <a:srgbClr val="0000CC"/>
                </a:solidFill>
                <a:latin typeface="+mn-ea"/>
              </a:rPr>
              <a:t>v</a:t>
            </a:r>
            <a:r>
              <a:rPr kumimoji="0" lang="zh-CN" altLang="en-US" sz="2200" b="1" dirty="0">
                <a:solidFill>
                  <a:srgbClr val="0000CC"/>
                </a:solidFill>
                <a:latin typeface="+mn-ea"/>
              </a:rPr>
              <a:t>。</a:t>
            </a:r>
          </a:p>
          <a:p>
            <a:pPr lvl="1" algn="just" eaLnBrk="1" hangingPunct="1">
              <a:buFont typeface="Wingdings" charset="2"/>
              <a:buNone/>
            </a:pPr>
            <a:r>
              <a:rPr kumimoji="0" lang="en-US" altLang="zh-CN" sz="2200" b="1" dirty="0">
                <a:solidFill>
                  <a:srgbClr val="0000CC"/>
                </a:solidFill>
                <a:latin typeface="+mn-ea"/>
              </a:rPr>
              <a:t>(3) </a:t>
            </a:r>
            <a:r>
              <a:rPr kumimoji="0" lang="zh-CN" altLang="en-US" sz="2200" b="1" dirty="0">
                <a:solidFill>
                  <a:srgbClr val="0000CC"/>
                </a:solidFill>
                <a:latin typeface="+mn-ea"/>
              </a:rPr>
              <a:t>存在顶点</a:t>
            </a:r>
            <a:r>
              <a:rPr kumimoji="0" lang="en-US" altLang="zh-CN" sz="2200" b="1" dirty="0" err="1">
                <a:solidFill>
                  <a:srgbClr val="0000CC"/>
                </a:solidFill>
                <a:latin typeface="+mn-ea"/>
              </a:rPr>
              <a:t>u,w</a:t>
            </a:r>
            <a:r>
              <a:rPr kumimoji="0" lang="en-US" altLang="zh-CN" sz="2200" b="1" dirty="0">
                <a:solidFill>
                  <a:srgbClr val="0000CC"/>
                </a:solidFill>
                <a:latin typeface="+mn-ea"/>
              </a:rPr>
              <a:t>(</a:t>
            </a:r>
            <a:r>
              <a:rPr kumimoji="0" lang="en-US" altLang="zh-CN" sz="2200" b="1" dirty="0" err="1">
                <a:solidFill>
                  <a:srgbClr val="0000CC"/>
                </a:solidFill>
                <a:latin typeface="+mn-ea"/>
              </a:rPr>
              <a:t>u≠v</a:t>
            </a:r>
            <a:r>
              <a:rPr kumimoji="0" lang="en-US" altLang="zh-CN" sz="2200" b="1" dirty="0">
                <a:solidFill>
                  <a:srgbClr val="0000CC"/>
                </a:solidFill>
                <a:latin typeface="+mn-ea"/>
              </a:rPr>
              <a:t>, </a:t>
            </a:r>
            <a:r>
              <a:rPr kumimoji="0" lang="en-US" altLang="zh-CN" sz="2200" b="1" dirty="0" err="1">
                <a:solidFill>
                  <a:srgbClr val="0000CC"/>
                </a:solidFill>
                <a:latin typeface="+mn-ea"/>
              </a:rPr>
              <a:t>w≠v</a:t>
            </a:r>
            <a:r>
              <a:rPr kumimoji="0" lang="en-US" altLang="zh-CN" sz="2200" b="1" dirty="0">
                <a:solidFill>
                  <a:srgbClr val="0000CC"/>
                </a:solidFill>
                <a:latin typeface="+mn-ea"/>
              </a:rPr>
              <a:t>)</a:t>
            </a:r>
            <a:r>
              <a:rPr kumimoji="0" lang="zh-CN" altLang="en-US" sz="2200" b="1" dirty="0">
                <a:solidFill>
                  <a:srgbClr val="0000CC"/>
                </a:solidFill>
                <a:latin typeface="+mn-ea"/>
              </a:rPr>
              <a:t>，使得任意的</a:t>
            </a:r>
            <a:r>
              <a:rPr kumimoji="0" lang="en-US" altLang="zh-CN" sz="2200" b="1" dirty="0" err="1">
                <a:solidFill>
                  <a:srgbClr val="0000CC"/>
                </a:solidFill>
                <a:latin typeface="+mn-ea"/>
              </a:rPr>
              <a:t>uw</a:t>
            </a:r>
            <a:r>
              <a:rPr kumimoji="0" lang="en-US" altLang="zh-CN" sz="2200" b="1" dirty="0">
                <a:solidFill>
                  <a:srgbClr val="0000CC"/>
                </a:solidFill>
                <a:latin typeface="+mn-ea"/>
              </a:rPr>
              <a:t>-</a:t>
            </a:r>
            <a:r>
              <a:rPr kumimoji="0" lang="zh-CN" altLang="en-US" sz="2200" b="1" dirty="0">
                <a:solidFill>
                  <a:srgbClr val="0000CC"/>
                </a:solidFill>
                <a:latin typeface="+mn-ea"/>
              </a:rPr>
              <a:t>通路均包含</a:t>
            </a:r>
            <a:r>
              <a:rPr kumimoji="0" lang="en-US" altLang="zh-CN" sz="2200" b="1" dirty="0">
                <a:solidFill>
                  <a:srgbClr val="0000CC"/>
                </a:solidFill>
                <a:latin typeface="+mn-ea"/>
              </a:rPr>
              <a:t>v</a:t>
            </a:r>
            <a:r>
              <a:rPr kumimoji="0" lang="zh-CN" altLang="en-US" sz="2200" b="1" dirty="0">
                <a:solidFill>
                  <a:srgbClr val="0000CC"/>
                </a:solidFill>
                <a:latin typeface="+mn-ea"/>
              </a:rPr>
              <a:t>。</a:t>
            </a:r>
          </a:p>
          <a:p>
            <a:pPr lvl="1" algn="just" eaLnBrk="1" hangingPunct="1">
              <a:spcBef>
                <a:spcPct val="40000"/>
              </a:spcBef>
            </a:pPr>
            <a:r>
              <a:rPr kumimoji="0" lang="zh-CN" altLang="en-US" sz="2200" b="1" dirty="0">
                <a:latin typeface="+mn-ea"/>
              </a:rPr>
              <a:t>证明：</a:t>
            </a:r>
          </a:p>
          <a:p>
            <a:pPr lvl="1" algn="just" eaLnBrk="1" hangingPunct="1">
              <a:lnSpc>
                <a:spcPct val="110000"/>
              </a:lnSpc>
              <a:buFont typeface="Wingdings" charset="2"/>
              <a:buNone/>
            </a:pPr>
            <a:r>
              <a:rPr kumimoji="0" lang="en-US" altLang="zh-CN" sz="2200" b="1" dirty="0">
                <a:latin typeface="+mn-ea"/>
              </a:rPr>
              <a:t>(1)</a:t>
            </a:r>
            <a:r>
              <a:rPr kumimoji="0" lang="en-US" altLang="zh-CN" sz="2200" b="1" dirty="0">
                <a:latin typeface="+mn-ea"/>
                <a:sym typeface="Symbol" charset="2"/>
              </a:rPr>
              <a:t></a:t>
            </a:r>
            <a:r>
              <a:rPr kumimoji="0" lang="en-US" altLang="zh-CN" sz="2200" b="1" dirty="0">
                <a:latin typeface="+mn-ea"/>
              </a:rPr>
              <a:t>(2): ∵v</a:t>
            </a:r>
            <a:r>
              <a:rPr kumimoji="0" lang="zh-CN" altLang="en-US" sz="2200" b="1" dirty="0">
                <a:latin typeface="+mn-ea"/>
              </a:rPr>
              <a:t>是割点，</a:t>
            </a:r>
            <a:r>
              <a:rPr kumimoji="0" lang="en-US" altLang="zh-CN" sz="2200" b="1" dirty="0">
                <a:latin typeface="+mn-ea"/>
              </a:rPr>
              <a:t>G-v</a:t>
            </a:r>
            <a:r>
              <a:rPr kumimoji="0" lang="zh-CN" altLang="en-US" sz="2200" b="1" dirty="0">
                <a:latin typeface="+mn-ea"/>
              </a:rPr>
              <a:t>至少存在两个连通分支，设其中一个的顶点集是</a:t>
            </a:r>
            <a:r>
              <a:rPr kumimoji="0" lang="en-US" altLang="zh-CN" sz="2200" b="1" dirty="0">
                <a:latin typeface="+mn-ea"/>
              </a:rPr>
              <a:t>V</a:t>
            </a:r>
            <a:r>
              <a:rPr kumimoji="0" lang="en-US" altLang="zh-CN" sz="2200" b="1" baseline="-30000" dirty="0">
                <a:latin typeface="+mn-ea"/>
              </a:rPr>
              <a:t>1</a:t>
            </a:r>
            <a:r>
              <a:rPr kumimoji="0" lang="zh-CN" altLang="en-US" sz="2200" b="1" dirty="0">
                <a:latin typeface="+mn-ea"/>
              </a:rPr>
              <a:t>。令</a:t>
            </a:r>
            <a:r>
              <a:rPr kumimoji="0" lang="en-US" altLang="zh-CN" sz="2200" b="1" dirty="0">
                <a:latin typeface="+mn-ea"/>
              </a:rPr>
              <a:t>V</a:t>
            </a:r>
            <a:r>
              <a:rPr kumimoji="0" lang="en-US" altLang="zh-CN" sz="2200" b="1" baseline="-30000" dirty="0">
                <a:latin typeface="+mn-ea"/>
              </a:rPr>
              <a:t>2</a:t>
            </a:r>
            <a:r>
              <a:rPr kumimoji="0" lang="en-US" altLang="zh-CN" sz="2200" b="1" dirty="0">
                <a:latin typeface="+mn-ea"/>
              </a:rPr>
              <a:t>=V-(V</a:t>
            </a:r>
            <a:r>
              <a:rPr kumimoji="0" lang="en-US" altLang="zh-CN" sz="2200" b="1" baseline="-30000" dirty="0">
                <a:latin typeface="+mn-ea"/>
              </a:rPr>
              <a:t>1</a:t>
            </a:r>
            <a:r>
              <a:rPr kumimoji="0" lang="en-US" altLang="zh-CN" sz="2200" b="1" dirty="0">
                <a:latin typeface="+mn-ea"/>
              </a:rPr>
              <a:t>∪{v}), </a:t>
            </a:r>
            <a:r>
              <a:rPr kumimoji="0" lang="zh-CN" altLang="en-US" sz="2200" b="1" dirty="0">
                <a:latin typeface="+mn-ea"/>
              </a:rPr>
              <a:t>则</a:t>
            </a:r>
            <a:r>
              <a:rPr kumimoji="0" lang="zh-CN" altLang="en-US" sz="2200" b="1" dirty="0">
                <a:latin typeface="+mn-ea"/>
                <a:sym typeface="Symbol" charset="2"/>
              </a:rPr>
              <a:t></a:t>
            </a:r>
            <a:r>
              <a:rPr kumimoji="0" lang="en-US" altLang="zh-CN" sz="2200" b="1" dirty="0">
                <a:latin typeface="+mn-ea"/>
              </a:rPr>
              <a:t>u∈V</a:t>
            </a:r>
            <a:r>
              <a:rPr kumimoji="0" lang="en-US" altLang="zh-CN" sz="2200" b="1" baseline="-30000" dirty="0">
                <a:latin typeface="+mn-ea"/>
              </a:rPr>
              <a:t>1</a:t>
            </a:r>
            <a:r>
              <a:rPr kumimoji="0" lang="en-US" altLang="zh-CN" sz="2200" b="1" dirty="0">
                <a:latin typeface="+mn-ea"/>
              </a:rPr>
              <a:t>, w∈V</a:t>
            </a:r>
            <a:r>
              <a:rPr kumimoji="0" lang="en-US" altLang="zh-CN" sz="2200" b="1" baseline="-30000" dirty="0">
                <a:latin typeface="+mn-ea"/>
              </a:rPr>
              <a:t>2</a:t>
            </a:r>
            <a:r>
              <a:rPr kumimoji="0" lang="en-US" altLang="zh-CN" sz="2200" b="1" dirty="0">
                <a:latin typeface="+mn-ea"/>
              </a:rPr>
              <a:t>, </a:t>
            </a:r>
            <a:r>
              <a:rPr kumimoji="0" lang="en-US" altLang="zh-CN" sz="2200" b="1" dirty="0" err="1">
                <a:latin typeface="+mn-ea"/>
              </a:rPr>
              <a:t>u,w</a:t>
            </a:r>
            <a:r>
              <a:rPr kumimoji="0" lang="zh-CN" altLang="en-US" sz="2200" b="1" dirty="0">
                <a:latin typeface="+mn-ea"/>
              </a:rPr>
              <a:t>一定在</a:t>
            </a:r>
            <a:r>
              <a:rPr kumimoji="0" lang="en-US" altLang="zh-CN" sz="2200" b="1" dirty="0">
                <a:latin typeface="+mn-ea"/>
              </a:rPr>
              <a:t>G-v</a:t>
            </a:r>
            <a:r>
              <a:rPr kumimoji="0" lang="zh-CN" altLang="en-US" sz="2200" b="1" dirty="0">
                <a:latin typeface="+mn-ea"/>
              </a:rPr>
              <a:t>的不同的连通分支中。∴在</a:t>
            </a:r>
            <a:r>
              <a:rPr kumimoji="0" lang="en-US" altLang="zh-CN" sz="2200" b="1" dirty="0">
                <a:latin typeface="+mn-ea"/>
              </a:rPr>
              <a:t>G</a:t>
            </a:r>
            <a:r>
              <a:rPr kumimoji="0" lang="zh-CN" altLang="en-US" sz="2200" b="1" dirty="0">
                <a:latin typeface="+mn-ea"/>
              </a:rPr>
              <a:t>中，任何</a:t>
            </a:r>
            <a:r>
              <a:rPr kumimoji="0" lang="en-US" altLang="zh-CN" sz="2200" b="1" dirty="0" err="1">
                <a:latin typeface="+mn-ea"/>
              </a:rPr>
              <a:t>uw</a:t>
            </a:r>
            <a:r>
              <a:rPr kumimoji="0" lang="en-US" altLang="zh-CN" sz="2200" b="1" dirty="0">
                <a:latin typeface="+mn-ea"/>
              </a:rPr>
              <a:t>-</a:t>
            </a:r>
            <a:r>
              <a:rPr kumimoji="0" lang="zh-CN" altLang="en-US" sz="2200" b="1" dirty="0">
                <a:latin typeface="+mn-ea"/>
              </a:rPr>
              <a:t>通路必含</a:t>
            </a:r>
            <a:r>
              <a:rPr kumimoji="0" lang="en-US" altLang="zh-CN" sz="2200" b="1" dirty="0">
                <a:latin typeface="+mn-ea"/>
              </a:rPr>
              <a:t>v</a:t>
            </a:r>
            <a:r>
              <a:rPr kumimoji="0" lang="zh-CN" altLang="en-US" sz="2200" b="1" dirty="0">
                <a:latin typeface="+mn-ea"/>
              </a:rPr>
              <a:t>。</a:t>
            </a:r>
          </a:p>
          <a:p>
            <a:pPr lvl="1" algn="just" eaLnBrk="1" hangingPunct="1">
              <a:lnSpc>
                <a:spcPct val="110000"/>
              </a:lnSpc>
              <a:buFont typeface="Wingdings" charset="2"/>
              <a:buNone/>
            </a:pPr>
            <a:r>
              <a:rPr kumimoji="0" lang="en-US" altLang="zh-CN" sz="2200" b="1" dirty="0">
                <a:latin typeface="+mn-ea"/>
              </a:rPr>
              <a:t>(2)</a:t>
            </a:r>
            <a:r>
              <a:rPr kumimoji="0" lang="en-US" altLang="zh-CN" sz="2200" b="1" dirty="0">
                <a:latin typeface="+mn-ea"/>
                <a:sym typeface="Symbol" charset="2"/>
              </a:rPr>
              <a:t></a:t>
            </a:r>
            <a:r>
              <a:rPr kumimoji="0" lang="en-US" altLang="zh-CN" sz="2200" b="1" dirty="0">
                <a:latin typeface="+mn-ea"/>
              </a:rPr>
              <a:t>(3): </a:t>
            </a:r>
            <a:r>
              <a:rPr kumimoji="0" lang="zh-CN" altLang="en-US" sz="2200" b="1" dirty="0">
                <a:latin typeface="+mn-ea"/>
              </a:rPr>
              <a:t>注意：</a:t>
            </a:r>
            <a:r>
              <a:rPr kumimoji="0" lang="en-US" altLang="zh-CN" sz="2200" b="1" dirty="0">
                <a:latin typeface="+mn-ea"/>
              </a:rPr>
              <a:t>(3)</a:t>
            </a:r>
            <a:r>
              <a:rPr kumimoji="0" lang="zh-CN" altLang="en-US" sz="2200" b="1" dirty="0">
                <a:latin typeface="+mn-ea"/>
              </a:rPr>
              <a:t>是</a:t>
            </a:r>
            <a:r>
              <a:rPr kumimoji="0" lang="en-US" altLang="zh-CN" sz="2200" b="1" dirty="0">
                <a:latin typeface="+mn-ea"/>
              </a:rPr>
              <a:t>(2)</a:t>
            </a:r>
            <a:r>
              <a:rPr kumimoji="0" lang="zh-CN" altLang="en-US" sz="2200" b="1" dirty="0">
                <a:latin typeface="+mn-ea"/>
              </a:rPr>
              <a:t>的特例。</a:t>
            </a:r>
          </a:p>
          <a:p>
            <a:pPr lvl="1" eaLnBrk="1" hangingPunct="1">
              <a:lnSpc>
                <a:spcPct val="110000"/>
              </a:lnSpc>
              <a:buFont typeface="Wingdings" charset="2"/>
              <a:buNone/>
            </a:pPr>
            <a:r>
              <a:rPr kumimoji="0" lang="en-US" altLang="zh-CN" sz="2200" b="1" dirty="0">
                <a:latin typeface="+mn-ea"/>
              </a:rPr>
              <a:t>(3)</a:t>
            </a:r>
            <a:r>
              <a:rPr kumimoji="0" lang="en-US" altLang="zh-CN" sz="2200" b="1" dirty="0">
                <a:latin typeface="+mn-ea"/>
                <a:sym typeface="Symbol" charset="2"/>
              </a:rPr>
              <a:t></a:t>
            </a:r>
            <a:r>
              <a:rPr kumimoji="0" lang="en-US" altLang="zh-CN" sz="2200" b="1" dirty="0">
                <a:latin typeface="+mn-ea"/>
              </a:rPr>
              <a:t>(1): </a:t>
            </a:r>
            <a:r>
              <a:rPr kumimoji="0" lang="zh-CN" altLang="en-US" sz="2200" b="1" dirty="0">
                <a:latin typeface="+mn-ea"/>
              </a:rPr>
              <a:t>显然，在</a:t>
            </a:r>
            <a:r>
              <a:rPr kumimoji="0" lang="en-US" altLang="zh-CN" sz="2200" b="1" dirty="0">
                <a:latin typeface="+mn-ea"/>
              </a:rPr>
              <a:t>G-v</a:t>
            </a:r>
            <a:r>
              <a:rPr kumimoji="0" lang="zh-CN" altLang="en-US" sz="2200" b="1" dirty="0">
                <a:latin typeface="+mn-ea"/>
              </a:rPr>
              <a:t>中已不可能还有</a:t>
            </a:r>
            <a:r>
              <a:rPr kumimoji="0" lang="en-US" altLang="zh-CN" sz="2200" b="1" dirty="0" err="1">
                <a:latin typeface="+mn-ea"/>
              </a:rPr>
              <a:t>uw</a:t>
            </a:r>
            <a:r>
              <a:rPr kumimoji="0" lang="en-US" altLang="zh-CN" sz="2200" b="1" dirty="0">
                <a:latin typeface="+mn-ea"/>
              </a:rPr>
              <a:t>-</a:t>
            </a:r>
            <a:r>
              <a:rPr kumimoji="0" lang="zh-CN" altLang="en-US" sz="2200" b="1" dirty="0">
                <a:latin typeface="+mn-ea"/>
              </a:rPr>
              <a:t>通路，∴</a:t>
            </a:r>
            <a:r>
              <a:rPr kumimoji="0" lang="en-US" altLang="zh-CN" sz="2200" b="1" dirty="0">
                <a:latin typeface="+mn-ea"/>
              </a:rPr>
              <a:t>G-v</a:t>
            </a:r>
            <a:r>
              <a:rPr kumimoji="0" lang="zh-CN" altLang="en-US" sz="2200" b="1" dirty="0">
                <a:latin typeface="+mn-ea"/>
              </a:rPr>
              <a:t>不连通，∴</a:t>
            </a:r>
            <a:r>
              <a:rPr kumimoji="0" lang="en-US" altLang="zh-CN" sz="2200" b="1" dirty="0">
                <a:latin typeface="+mn-ea"/>
              </a:rPr>
              <a:t>v</a:t>
            </a:r>
            <a:r>
              <a:rPr kumimoji="0" lang="zh-CN" altLang="en-US" sz="2200" b="1" dirty="0">
                <a:latin typeface="+mn-ea"/>
              </a:rPr>
              <a:t>是割点。 </a:t>
            </a:r>
          </a:p>
        </p:txBody>
      </p:sp>
      <p:sp>
        <p:nvSpPr>
          <p:cNvPr id="21508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B137CB74-5267-B442-9B63-7BAF1AC6EB80}" type="slidenum">
              <a:rPr lang="en-US" altLang="zh-CN"/>
              <a:pPr/>
              <a:t>15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关于割点的三个等价命题</a:t>
            </a:r>
          </a:p>
        </p:txBody>
      </p:sp>
    </p:spTree>
    <p:extLst>
      <p:ext uri="{BB962C8B-B14F-4D97-AF65-F5344CB8AC3E}">
        <p14:creationId xmlns:p14="http://schemas.microsoft.com/office/powerpoint/2010/main" val="360359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 bldLvl="4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边的删除与连通分支数量的增加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844675"/>
            <a:ext cx="8208962" cy="4405313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b="1" dirty="0">
                <a:latin typeface="+mn-ea"/>
              </a:rPr>
              <a:t>设</a:t>
            </a:r>
            <a:r>
              <a:rPr kumimoji="0" lang="en-US" altLang="zh-CN" b="1" dirty="0">
                <a:latin typeface="+mn-ea"/>
                <a:sym typeface="Symbol" charset="2"/>
              </a:rPr>
              <a:t>p(G)</a:t>
            </a:r>
            <a:r>
              <a:rPr kumimoji="0" lang="zh-CN" altLang="en-US" b="1" dirty="0">
                <a:latin typeface="+mn-ea"/>
                <a:sym typeface="Symbol" charset="2"/>
              </a:rPr>
              <a:t>表示图</a:t>
            </a:r>
            <a:r>
              <a:rPr kumimoji="0" lang="en-US" altLang="zh-CN" b="1" dirty="0">
                <a:latin typeface="+mn-ea"/>
                <a:sym typeface="Symbol" charset="2"/>
              </a:rPr>
              <a:t>G</a:t>
            </a:r>
            <a:r>
              <a:rPr kumimoji="0" lang="zh-CN" altLang="en-US" b="1" dirty="0">
                <a:latin typeface="+mn-ea"/>
                <a:sym typeface="Symbol" charset="2"/>
              </a:rPr>
              <a:t>中连通分支数，则：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buFont typeface="Wingdings" charset="2"/>
              <a:buNone/>
            </a:pPr>
            <a:r>
              <a:rPr kumimoji="0" lang="en-US" altLang="zh-CN" b="1" dirty="0">
                <a:latin typeface="+mn-ea"/>
                <a:sym typeface="Symbol" charset="2"/>
              </a:rPr>
              <a:t>p(G) p(G-e)  p(G)+1,   </a:t>
            </a:r>
            <a:r>
              <a:rPr kumimoji="0" lang="zh-CN" altLang="en-US" sz="2000" b="1" dirty="0">
                <a:solidFill>
                  <a:schemeClr val="tx2"/>
                </a:solidFill>
                <a:latin typeface="+mn-ea"/>
                <a:sym typeface="Symbol" charset="2"/>
              </a:rPr>
              <a:t>其中</a:t>
            </a:r>
            <a:r>
              <a:rPr kumimoji="0" lang="en-US" altLang="zh-CN" sz="2000" b="1" dirty="0">
                <a:solidFill>
                  <a:schemeClr val="tx2"/>
                </a:solidFill>
                <a:latin typeface="+mn-ea"/>
                <a:sym typeface="Symbol" charset="2"/>
              </a:rPr>
              <a:t>e</a:t>
            </a:r>
            <a:r>
              <a:rPr kumimoji="0" lang="zh-CN" altLang="en-US" sz="2000" b="1" dirty="0">
                <a:solidFill>
                  <a:schemeClr val="tx2"/>
                </a:solidFill>
                <a:latin typeface="+mn-ea"/>
                <a:sym typeface="Symbol" charset="2"/>
              </a:rPr>
              <a:t>是</a:t>
            </a:r>
            <a:r>
              <a:rPr kumimoji="0" lang="en-US" altLang="zh-CN" sz="2000" b="1" dirty="0">
                <a:solidFill>
                  <a:schemeClr val="tx2"/>
                </a:solidFill>
                <a:latin typeface="+mn-ea"/>
                <a:sym typeface="Symbol" charset="2"/>
              </a:rPr>
              <a:t>G</a:t>
            </a:r>
            <a:r>
              <a:rPr kumimoji="0" lang="zh-CN" altLang="en-US" sz="2000" b="1" dirty="0">
                <a:solidFill>
                  <a:schemeClr val="tx2"/>
                </a:solidFill>
                <a:latin typeface="+mn-ea"/>
                <a:sym typeface="Symbol" charset="2"/>
              </a:rPr>
              <a:t>中任意一条边</a:t>
            </a:r>
            <a:endParaRPr kumimoji="0" lang="zh-CN" altLang="en-US" b="1" dirty="0">
              <a:solidFill>
                <a:schemeClr val="tx2"/>
              </a:solidFill>
              <a:latin typeface="+mn-ea"/>
              <a:sym typeface="Symbol" charset="2"/>
            </a:endParaRP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b="1" dirty="0">
                <a:latin typeface="+mn-ea"/>
                <a:sym typeface="Symbol" charset="2"/>
              </a:rPr>
              <a:t>第一个“不大于”显然成立</a:t>
            </a:r>
            <a:r>
              <a:rPr kumimoji="0" lang="en-US" altLang="zh-CN" sz="2000" b="1" dirty="0">
                <a:solidFill>
                  <a:schemeClr val="tx2"/>
                </a:solidFill>
                <a:latin typeface="+mn-ea"/>
                <a:sym typeface="Symbol" charset="2"/>
              </a:rPr>
              <a:t>(</a:t>
            </a:r>
            <a:r>
              <a:rPr kumimoji="0" lang="zh-CN" altLang="en-US" sz="2000" b="1" dirty="0">
                <a:solidFill>
                  <a:schemeClr val="tx2"/>
                </a:solidFill>
                <a:latin typeface="+mn-ea"/>
                <a:sym typeface="Symbol" charset="2"/>
              </a:rPr>
              <a:t>删除</a:t>
            </a:r>
            <a:r>
              <a:rPr kumimoji="0" lang="en-US" altLang="zh-CN" sz="2000" b="1" dirty="0">
                <a:solidFill>
                  <a:schemeClr val="tx2"/>
                </a:solidFill>
                <a:latin typeface="+mn-ea"/>
                <a:sym typeface="Symbol" charset="2"/>
              </a:rPr>
              <a:t>e</a:t>
            </a:r>
            <a:r>
              <a:rPr kumimoji="0" lang="zh-CN" altLang="en-US" sz="2000" b="1" dirty="0">
                <a:solidFill>
                  <a:schemeClr val="tx2"/>
                </a:solidFill>
                <a:latin typeface="+mn-ea"/>
                <a:sym typeface="Symbol" charset="2"/>
              </a:rPr>
              <a:t>只会影响</a:t>
            </a:r>
            <a:r>
              <a:rPr kumimoji="0" lang="en-US" altLang="zh-CN" sz="2000" b="1" dirty="0">
                <a:solidFill>
                  <a:schemeClr val="tx2"/>
                </a:solidFill>
                <a:latin typeface="+mn-ea"/>
                <a:sym typeface="Symbol" charset="2"/>
              </a:rPr>
              <a:t>e</a:t>
            </a:r>
            <a:r>
              <a:rPr kumimoji="0" lang="zh-CN" altLang="en-US" sz="2000" b="1" dirty="0">
                <a:solidFill>
                  <a:schemeClr val="tx2"/>
                </a:solidFill>
                <a:latin typeface="+mn-ea"/>
                <a:sym typeface="Symbol" charset="2"/>
              </a:rPr>
              <a:t>所在的那一个连通分支</a:t>
            </a:r>
            <a:r>
              <a:rPr kumimoji="0" lang="en-US" altLang="zh-CN" sz="2000" b="1" dirty="0">
                <a:solidFill>
                  <a:schemeClr val="tx2"/>
                </a:solidFill>
                <a:latin typeface="+mn-ea"/>
                <a:sym typeface="Symbol" charset="2"/>
              </a:rPr>
              <a:t>)</a:t>
            </a:r>
            <a:r>
              <a:rPr kumimoji="0" lang="zh-CN" altLang="en-US" b="1" dirty="0">
                <a:latin typeface="+mn-ea"/>
                <a:sym typeface="Symbol" charset="2"/>
              </a:rPr>
              <a:t>。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b="1" dirty="0">
                <a:latin typeface="+mn-ea"/>
                <a:sym typeface="Symbol" charset="2"/>
              </a:rPr>
              <a:t>第二个“不大于”成立</a:t>
            </a:r>
            <a:r>
              <a:rPr kumimoji="0" lang="en-US" altLang="zh-CN" b="1" dirty="0">
                <a:latin typeface="+mn-ea"/>
                <a:sym typeface="Symbol" charset="2"/>
              </a:rPr>
              <a:t>: </a:t>
            </a:r>
            <a:r>
              <a:rPr kumimoji="0" lang="zh-CN" altLang="en-US" b="1" dirty="0">
                <a:latin typeface="+mn-ea"/>
                <a:sym typeface="Symbol" charset="2"/>
              </a:rPr>
              <a:t>注意在图中任意两点之间加一条边，最多只能将</a:t>
            </a:r>
            <a:r>
              <a:rPr kumimoji="0" lang="zh-CN" altLang="en-US" b="1" i="1" dirty="0">
                <a:solidFill>
                  <a:srgbClr val="FF0000"/>
                </a:solidFill>
                <a:latin typeface="+mn-ea"/>
                <a:sym typeface="Symbol" charset="2"/>
              </a:rPr>
              <a:t>两个</a:t>
            </a:r>
            <a:r>
              <a:rPr kumimoji="0" lang="zh-CN" altLang="en-US" b="1" dirty="0">
                <a:latin typeface="+mn-ea"/>
                <a:sym typeface="Symbol" charset="2"/>
              </a:rPr>
              <a:t>连通分支连成一个。</a:t>
            </a:r>
            <a:endParaRPr kumimoji="0" lang="en-US" altLang="zh-CN" sz="1900" b="1" dirty="0">
              <a:latin typeface="+mn-ea"/>
              <a:sym typeface="Symbol" charset="2"/>
            </a:endParaRPr>
          </a:p>
        </p:txBody>
      </p:sp>
      <p:sp>
        <p:nvSpPr>
          <p:cNvPr id="22532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CDD85121-68E7-514F-8095-646261600352}" type="slidenum">
              <a:rPr lang="en-US" altLang="zh-CN"/>
              <a:pPr/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730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 bldLvl="4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700213"/>
            <a:ext cx="7705725" cy="4897437"/>
          </a:xfrm>
        </p:spPr>
        <p:txBody>
          <a:bodyPr/>
          <a:lstStyle/>
          <a:p>
            <a:pPr algn="just" eaLnBrk="1" hangingPunct="1"/>
            <a:r>
              <a:rPr kumimoji="0" lang="zh-CN" altLang="en-US" sz="2500" b="1" dirty="0">
                <a:latin typeface="+mn-ea"/>
              </a:rPr>
              <a:t>定义：设</a:t>
            </a:r>
            <a:r>
              <a:rPr kumimoji="0" lang="en-US" altLang="zh-CN" sz="2500" b="1" dirty="0">
                <a:latin typeface="+mn-ea"/>
              </a:rPr>
              <a:t>G</a:t>
            </a:r>
            <a:r>
              <a:rPr kumimoji="0" lang="zh-CN" altLang="en-US" sz="2500" b="1" dirty="0">
                <a:latin typeface="+mn-ea"/>
              </a:rPr>
              <a:t>是图，</a:t>
            </a:r>
            <a:r>
              <a:rPr kumimoji="0" lang="en-US" altLang="zh-CN" sz="2500" b="1" dirty="0" err="1">
                <a:latin typeface="+mn-ea"/>
              </a:rPr>
              <a:t>e∈E</a:t>
            </a:r>
            <a:r>
              <a:rPr kumimoji="0" lang="en-US" altLang="zh-CN" sz="2500" b="1" baseline="-30000" dirty="0" err="1">
                <a:latin typeface="+mn-ea"/>
              </a:rPr>
              <a:t>G</a:t>
            </a:r>
            <a:r>
              <a:rPr kumimoji="0" lang="en-US" altLang="zh-CN" sz="2500" b="1" dirty="0">
                <a:latin typeface="+mn-ea"/>
              </a:rPr>
              <a:t>, </a:t>
            </a:r>
            <a:r>
              <a:rPr kumimoji="0" lang="zh-CN" altLang="en-US" sz="2500" b="1" dirty="0">
                <a:latin typeface="+mn-ea"/>
              </a:rPr>
              <a:t>若</a:t>
            </a:r>
            <a:r>
              <a:rPr kumimoji="0" lang="en-US" altLang="zh-CN" sz="2500" b="1" dirty="0">
                <a:latin typeface="+mn-ea"/>
                <a:sym typeface="Symbol" charset="2"/>
              </a:rPr>
              <a:t>p</a:t>
            </a:r>
            <a:r>
              <a:rPr kumimoji="0" lang="en-US" altLang="zh-CN" sz="2500" b="1" dirty="0">
                <a:latin typeface="+mn-ea"/>
              </a:rPr>
              <a:t>(G-e)&gt;</a:t>
            </a:r>
            <a:r>
              <a:rPr kumimoji="0" lang="en-US" altLang="zh-CN" sz="2500" b="1" dirty="0">
                <a:latin typeface="+mn-ea"/>
                <a:sym typeface="Symbol" charset="2"/>
              </a:rPr>
              <a:t>p</a:t>
            </a:r>
            <a:r>
              <a:rPr kumimoji="0" lang="en-US" altLang="zh-CN" sz="2500" b="1" dirty="0">
                <a:latin typeface="+mn-ea"/>
              </a:rPr>
              <a:t>(G), </a:t>
            </a:r>
            <a:r>
              <a:rPr kumimoji="0" lang="zh-CN" altLang="en-US" sz="2500" b="1" dirty="0">
                <a:latin typeface="+mn-ea"/>
              </a:rPr>
              <a:t>则称</a:t>
            </a:r>
            <a:r>
              <a:rPr kumimoji="0" lang="en-US" altLang="zh-CN" sz="2500" b="1" dirty="0">
                <a:latin typeface="+mn-ea"/>
              </a:rPr>
              <a:t>e</a:t>
            </a:r>
            <a:r>
              <a:rPr kumimoji="0" lang="zh-CN" altLang="en-US" sz="2500" b="1" dirty="0">
                <a:latin typeface="+mn-ea"/>
              </a:rPr>
              <a:t>是</a:t>
            </a:r>
            <a:r>
              <a:rPr kumimoji="0" lang="en-US" altLang="zh-CN" sz="2500" b="1" dirty="0">
                <a:latin typeface="+mn-ea"/>
              </a:rPr>
              <a:t>G</a:t>
            </a:r>
            <a:r>
              <a:rPr kumimoji="0" lang="zh-CN" altLang="en-US" sz="2500" b="1" dirty="0">
                <a:latin typeface="+mn-ea"/>
              </a:rPr>
              <a:t>中的</a:t>
            </a:r>
            <a:r>
              <a:rPr kumimoji="0" lang="zh-CN" altLang="en-US" sz="2500" b="1" i="1" dirty="0">
                <a:solidFill>
                  <a:srgbClr val="FF0000"/>
                </a:solidFill>
                <a:latin typeface="+mn-ea"/>
              </a:rPr>
              <a:t>割边</a:t>
            </a:r>
            <a:r>
              <a:rPr kumimoji="0" lang="zh-CN" altLang="en-US" sz="2500" b="1" dirty="0">
                <a:latin typeface="+mn-ea"/>
              </a:rPr>
              <a:t>。</a:t>
            </a:r>
          </a:p>
          <a:p>
            <a:pPr algn="just" eaLnBrk="1" hangingPunct="1"/>
            <a:endParaRPr kumimoji="0" lang="zh-CN" altLang="en-US" sz="2500" b="1" dirty="0">
              <a:latin typeface="+mn-ea"/>
            </a:endParaRPr>
          </a:p>
          <a:p>
            <a:pPr algn="just" eaLnBrk="1" hangingPunct="1"/>
            <a:endParaRPr kumimoji="0" lang="zh-CN" altLang="en-US" sz="2500" b="1" dirty="0">
              <a:latin typeface="+mn-ea"/>
            </a:endParaRPr>
          </a:p>
          <a:p>
            <a:pPr algn="just" eaLnBrk="1" hangingPunct="1"/>
            <a:endParaRPr kumimoji="0" lang="zh-CN" altLang="en-US" sz="2500" b="1" dirty="0">
              <a:latin typeface="+mn-ea"/>
            </a:endParaRPr>
          </a:p>
          <a:p>
            <a:pPr algn="just" eaLnBrk="1" hangingPunct="1"/>
            <a:endParaRPr kumimoji="0" lang="zh-CN" altLang="en-US" sz="2500" b="1" dirty="0">
              <a:latin typeface="+mn-ea"/>
            </a:endParaRPr>
          </a:p>
          <a:p>
            <a:pPr algn="just" eaLnBrk="1" hangingPunct="1"/>
            <a:endParaRPr kumimoji="0" lang="zh-CN" altLang="en-US" sz="2500" b="1" dirty="0">
              <a:latin typeface="+mn-ea"/>
            </a:endParaRPr>
          </a:p>
          <a:p>
            <a:pPr algn="just" eaLnBrk="1" hangingPunct="1">
              <a:buFont typeface="Wingdings" charset="2"/>
              <a:buNone/>
            </a:pPr>
            <a:endParaRPr kumimoji="0" lang="zh-CN" altLang="en-US" sz="2100" b="1" dirty="0">
              <a:solidFill>
                <a:schemeClr val="tx2"/>
              </a:solidFill>
              <a:latin typeface="+mn-ea"/>
            </a:endParaRPr>
          </a:p>
          <a:p>
            <a:pPr algn="just" eaLnBrk="1" hangingPunct="1">
              <a:buFont typeface="Wingdings" charset="2"/>
              <a:buNone/>
            </a:pPr>
            <a:endParaRPr kumimoji="0" lang="zh-CN" altLang="en-US" sz="2100" b="1" dirty="0">
              <a:solidFill>
                <a:schemeClr val="tx2"/>
              </a:solidFill>
              <a:latin typeface="+mn-ea"/>
            </a:endParaRPr>
          </a:p>
          <a:p>
            <a:pPr algn="just" eaLnBrk="1" hangingPunct="1">
              <a:buFont typeface="Wingdings" charset="2"/>
              <a:buNone/>
            </a:pPr>
            <a:r>
              <a:rPr kumimoji="0" lang="en-US" altLang="zh-CN" sz="2100" b="1" dirty="0">
                <a:solidFill>
                  <a:schemeClr val="tx2"/>
                </a:solidFill>
                <a:latin typeface="+mn-ea"/>
              </a:rPr>
              <a:t>(</a:t>
            </a:r>
            <a:r>
              <a:rPr kumimoji="0" lang="zh-CN" altLang="en-US" sz="2100" b="1" dirty="0">
                <a:solidFill>
                  <a:schemeClr val="tx2"/>
                </a:solidFill>
                <a:latin typeface="+mn-ea"/>
              </a:rPr>
              <a:t>注意：只需考虑割边所在的连通分支，以下讨论不妨只考虑连通图</a:t>
            </a:r>
            <a:r>
              <a:rPr kumimoji="0" lang="en-US" altLang="zh-CN" sz="2100" b="1" dirty="0">
                <a:solidFill>
                  <a:schemeClr val="tx2"/>
                </a:solidFill>
                <a:latin typeface="+mn-ea"/>
              </a:rPr>
              <a:t>)</a:t>
            </a:r>
          </a:p>
        </p:txBody>
      </p:sp>
      <p:sp>
        <p:nvSpPr>
          <p:cNvPr id="23556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489472B0-112F-4140-A54F-2FF1236B7C8E}" type="slidenum">
              <a:rPr lang="en-US" altLang="zh-CN"/>
              <a:pPr/>
              <a:t>17</a:t>
            </a:fld>
            <a:endParaRPr lang="en-US" altLang="zh-CN"/>
          </a:p>
        </p:txBody>
      </p:sp>
      <p:sp>
        <p:nvSpPr>
          <p:cNvPr id="23557" name="Oval 5"/>
          <p:cNvSpPr>
            <a:spLocks noChangeArrowheads="1"/>
          </p:cNvSpPr>
          <p:nvPr/>
        </p:nvSpPr>
        <p:spPr bwMode="auto">
          <a:xfrm>
            <a:off x="1828800" y="3581400"/>
            <a:ext cx="20574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23558" name="Oval 6"/>
          <p:cNvSpPr>
            <a:spLocks noChangeArrowheads="1"/>
          </p:cNvSpPr>
          <p:nvPr/>
        </p:nvSpPr>
        <p:spPr bwMode="auto">
          <a:xfrm>
            <a:off x="5715000" y="3048000"/>
            <a:ext cx="1447800" cy="2209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23559" name="Text Box 11"/>
          <p:cNvSpPr txBox="1">
            <a:spLocks noChangeArrowheads="1"/>
          </p:cNvSpPr>
          <p:nvPr/>
        </p:nvSpPr>
        <p:spPr bwMode="auto">
          <a:xfrm>
            <a:off x="3886200" y="3124200"/>
            <a:ext cx="1371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 b="1">
                <a:latin typeface="Times New Roman" charset="0"/>
              </a:rPr>
              <a:t>割边</a:t>
            </a:r>
          </a:p>
        </p:txBody>
      </p:sp>
      <p:sp>
        <p:nvSpPr>
          <p:cNvPr id="23560" name="Line 13"/>
          <p:cNvSpPr>
            <a:spLocks noChangeShapeType="1"/>
          </p:cNvSpPr>
          <p:nvPr/>
        </p:nvSpPr>
        <p:spPr bwMode="auto">
          <a:xfrm>
            <a:off x="3200400" y="41910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561" name="Oval 14"/>
          <p:cNvSpPr>
            <a:spLocks noChangeArrowheads="1"/>
          </p:cNvSpPr>
          <p:nvPr/>
        </p:nvSpPr>
        <p:spPr bwMode="auto">
          <a:xfrm>
            <a:off x="3124200" y="4114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23562" name="Oval 15"/>
          <p:cNvSpPr>
            <a:spLocks noChangeArrowheads="1"/>
          </p:cNvSpPr>
          <p:nvPr/>
        </p:nvSpPr>
        <p:spPr bwMode="auto">
          <a:xfrm>
            <a:off x="6096000" y="4114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23563" name="Line 16"/>
          <p:cNvSpPr>
            <a:spLocks noChangeShapeType="1"/>
          </p:cNvSpPr>
          <p:nvPr/>
        </p:nvSpPr>
        <p:spPr bwMode="auto">
          <a:xfrm flipH="1" flipV="1">
            <a:off x="2819400" y="39624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564" name="Line 17"/>
          <p:cNvSpPr>
            <a:spLocks noChangeShapeType="1"/>
          </p:cNvSpPr>
          <p:nvPr/>
        </p:nvSpPr>
        <p:spPr bwMode="auto">
          <a:xfrm flipH="1">
            <a:off x="2819400" y="42672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565" name="Line 18"/>
          <p:cNvSpPr>
            <a:spLocks noChangeShapeType="1"/>
          </p:cNvSpPr>
          <p:nvPr/>
        </p:nvSpPr>
        <p:spPr bwMode="auto">
          <a:xfrm flipV="1">
            <a:off x="6248400" y="39624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566" name="Line 19"/>
          <p:cNvSpPr>
            <a:spLocks noChangeShapeType="1"/>
          </p:cNvSpPr>
          <p:nvPr/>
        </p:nvSpPr>
        <p:spPr bwMode="auto">
          <a:xfrm>
            <a:off x="4419600" y="3505200"/>
            <a:ext cx="304800" cy="609600"/>
          </a:xfrm>
          <a:prstGeom prst="line">
            <a:avLst/>
          </a:prstGeom>
          <a:noFill/>
          <a:ln w="9525">
            <a:solidFill>
              <a:srgbClr val="FFCC00"/>
            </a:solidFill>
            <a:prstDash val="lgDash"/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割边（桥；</a:t>
            </a:r>
            <a:r>
              <a:rPr lang="en-US" altLang="zh-CN" dirty="0"/>
              <a:t>cut edge, bridge</a:t>
            </a:r>
            <a:r>
              <a:rPr lang="zh-CN" altLang="en-US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07858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512958" y="1772816"/>
            <a:ext cx="8351837" cy="4392612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</a:pPr>
            <a:r>
              <a:rPr kumimoji="0" lang="en-US" altLang="zh-CN" sz="2600" b="1" dirty="0">
                <a:solidFill>
                  <a:srgbClr val="0000CC"/>
                </a:solidFill>
                <a:latin typeface="+mn-ea"/>
              </a:rPr>
              <a:t>e</a:t>
            </a:r>
            <a:r>
              <a:rPr kumimoji="0" lang="zh-CN" altLang="en-US" sz="2600" b="1" dirty="0">
                <a:solidFill>
                  <a:srgbClr val="0000CC"/>
                </a:solidFill>
                <a:latin typeface="+mn-ea"/>
              </a:rPr>
              <a:t>是割边当且仅当</a:t>
            </a:r>
            <a:r>
              <a:rPr kumimoji="0" lang="en-US" altLang="zh-CN" sz="2600" b="1" dirty="0">
                <a:solidFill>
                  <a:srgbClr val="0000CC"/>
                </a:solidFill>
                <a:latin typeface="+mn-ea"/>
              </a:rPr>
              <a:t>e</a:t>
            </a:r>
            <a:r>
              <a:rPr kumimoji="0" lang="zh-CN" altLang="en-US" sz="2600" b="1" dirty="0">
                <a:solidFill>
                  <a:srgbClr val="0000CC"/>
                </a:solidFill>
                <a:latin typeface="+mn-ea"/>
              </a:rPr>
              <a:t>不在</a:t>
            </a:r>
            <a:r>
              <a:rPr kumimoji="0" lang="en-US" altLang="zh-CN" sz="2600" b="1" dirty="0">
                <a:solidFill>
                  <a:srgbClr val="0000CC"/>
                </a:solidFill>
                <a:latin typeface="+mn-ea"/>
              </a:rPr>
              <a:t>G</a:t>
            </a:r>
            <a:r>
              <a:rPr kumimoji="0" lang="zh-CN" altLang="en-US" sz="2600" b="1" dirty="0">
                <a:solidFill>
                  <a:srgbClr val="0000CC"/>
                </a:solidFill>
                <a:latin typeface="+mn-ea"/>
              </a:rPr>
              <a:t>的任一简单回路上。</a:t>
            </a:r>
            <a:r>
              <a:rPr kumimoji="0" lang="en-US" altLang="zh-CN" sz="2600" b="1" dirty="0">
                <a:solidFill>
                  <a:schemeClr val="tx2"/>
                </a:solidFill>
                <a:latin typeface="+mn-ea"/>
              </a:rPr>
              <a:t>(</a:t>
            </a:r>
            <a:r>
              <a:rPr kumimoji="0" lang="zh-CN" altLang="en-US" sz="2600" b="1" dirty="0">
                <a:solidFill>
                  <a:schemeClr val="tx2"/>
                </a:solidFill>
                <a:latin typeface="+mn-ea"/>
              </a:rPr>
              <a:t>注意：割点没有相应结论</a:t>
            </a:r>
            <a:r>
              <a:rPr kumimoji="0" lang="en-US" altLang="zh-CN" sz="2600" b="1" dirty="0">
                <a:solidFill>
                  <a:schemeClr val="tx2"/>
                </a:solidFill>
                <a:latin typeface="+mn-ea"/>
              </a:rPr>
              <a:t>)</a:t>
            </a:r>
          </a:p>
          <a:p>
            <a:pPr lvl="1" algn="just" eaLnBrk="1" hangingPunct="1">
              <a:lnSpc>
                <a:spcPct val="110000"/>
              </a:lnSpc>
            </a:pPr>
            <a:r>
              <a:rPr kumimoji="0" lang="zh-CN" altLang="en-US" sz="2200" b="1" dirty="0">
                <a:latin typeface="+mn-ea"/>
              </a:rPr>
              <a:t>证明：</a:t>
            </a:r>
          </a:p>
          <a:p>
            <a:pPr lvl="1" algn="just" eaLnBrk="1" hangingPunct="1">
              <a:lnSpc>
                <a:spcPct val="110000"/>
              </a:lnSpc>
              <a:buFont typeface="Wingdings" charset="2"/>
              <a:buNone/>
            </a:pPr>
            <a:r>
              <a:rPr kumimoji="0" lang="zh-CN" altLang="en-US" sz="2200" b="1" dirty="0">
                <a:latin typeface="+mn-ea"/>
                <a:sym typeface="Symbol" charset="2"/>
              </a:rPr>
              <a:t></a:t>
            </a:r>
            <a:r>
              <a:rPr kumimoji="0" lang="en-US" altLang="zh-CN" sz="2200" b="1" dirty="0">
                <a:latin typeface="+mn-ea"/>
              </a:rPr>
              <a:t>: </a:t>
            </a:r>
            <a:r>
              <a:rPr kumimoji="0" lang="zh-CN" altLang="en-US" sz="2200" b="1" dirty="0">
                <a:latin typeface="+mn-ea"/>
              </a:rPr>
              <a:t>反设</a:t>
            </a:r>
            <a:r>
              <a:rPr kumimoji="0" lang="en-US" altLang="zh-CN" sz="2200" b="1" dirty="0">
                <a:latin typeface="+mn-ea"/>
              </a:rPr>
              <a:t>C</a:t>
            </a:r>
            <a:r>
              <a:rPr kumimoji="0" lang="zh-CN" altLang="en-US" sz="2200" b="1" dirty="0">
                <a:latin typeface="+mn-ea"/>
              </a:rPr>
              <a:t>是包含</a:t>
            </a:r>
            <a:r>
              <a:rPr kumimoji="0" lang="en-US" altLang="zh-CN" sz="2200" b="1" dirty="0">
                <a:latin typeface="+mn-ea"/>
              </a:rPr>
              <a:t>e=</a:t>
            </a:r>
            <a:r>
              <a:rPr kumimoji="0" lang="en-US" altLang="zh-CN" sz="2200" b="1" dirty="0" err="1">
                <a:latin typeface="+mn-ea"/>
              </a:rPr>
              <a:t>xy</a:t>
            </a:r>
            <a:r>
              <a:rPr kumimoji="0" lang="zh-CN" altLang="en-US" sz="2200" b="1" dirty="0">
                <a:latin typeface="+mn-ea"/>
              </a:rPr>
              <a:t>的</a:t>
            </a:r>
            <a:r>
              <a:rPr lang="zh-CN" altLang="en-US" sz="2200" dirty="0">
                <a:latin typeface="+mn-ea"/>
              </a:rPr>
              <a:t>简单</a:t>
            </a:r>
            <a:r>
              <a:rPr kumimoji="0" lang="zh-CN" altLang="en-US" sz="2200" b="1" dirty="0">
                <a:latin typeface="+mn-ea"/>
              </a:rPr>
              <a:t>回路</a:t>
            </a:r>
            <a:r>
              <a:rPr kumimoji="0" lang="en-US" altLang="zh-CN" sz="2200" b="1" dirty="0">
                <a:latin typeface="+mn-ea"/>
              </a:rPr>
              <a:t>, </a:t>
            </a:r>
            <a:r>
              <a:rPr kumimoji="0" lang="zh-CN" altLang="en-US" sz="2200" b="1" dirty="0">
                <a:latin typeface="+mn-ea"/>
              </a:rPr>
              <a:t>令</a:t>
            </a:r>
            <a:r>
              <a:rPr kumimoji="0" lang="en-US" altLang="zh-CN" sz="2200" b="1" dirty="0">
                <a:latin typeface="+mn-ea"/>
              </a:rPr>
              <a:t>C-e=P, P</a:t>
            </a:r>
            <a:r>
              <a:rPr kumimoji="0" lang="zh-CN" altLang="en-US" sz="2200" b="1" dirty="0">
                <a:latin typeface="+mn-ea"/>
              </a:rPr>
              <a:t>是不含</a:t>
            </a:r>
            <a:r>
              <a:rPr kumimoji="0" lang="en-US" altLang="zh-CN" sz="2200" b="1" dirty="0">
                <a:latin typeface="+mn-ea"/>
              </a:rPr>
              <a:t>e</a:t>
            </a:r>
            <a:r>
              <a:rPr kumimoji="0" lang="zh-CN" altLang="en-US" sz="2200" b="1" dirty="0">
                <a:latin typeface="+mn-ea"/>
              </a:rPr>
              <a:t>的</a:t>
            </a:r>
            <a:r>
              <a:rPr kumimoji="0" lang="en-US" altLang="zh-CN" sz="2200" b="1" dirty="0" err="1">
                <a:latin typeface="+mn-ea"/>
              </a:rPr>
              <a:t>xy</a:t>
            </a:r>
            <a:r>
              <a:rPr kumimoji="0" lang="en-US" altLang="zh-CN" sz="2200" b="1" dirty="0">
                <a:latin typeface="+mn-ea"/>
              </a:rPr>
              <a:t>-</a:t>
            </a:r>
            <a:r>
              <a:rPr kumimoji="0" lang="zh-CN" altLang="en-US" sz="2200" b="1" dirty="0">
                <a:latin typeface="+mn-ea"/>
              </a:rPr>
              <a:t>路径。对</a:t>
            </a:r>
            <a:r>
              <a:rPr kumimoji="0" lang="en-US" altLang="zh-CN" sz="2200" b="1" dirty="0">
                <a:latin typeface="+mn-ea"/>
              </a:rPr>
              <a:t>G</a:t>
            </a:r>
            <a:r>
              <a:rPr kumimoji="0" lang="zh-CN" altLang="en-US" sz="2200" b="1" dirty="0">
                <a:latin typeface="+mn-ea"/>
              </a:rPr>
              <a:t>中任意顶点</a:t>
            </a:r>
            <a:r>
              <a:rPr kumimoji="0" lang="en-US" altLang="zh-CN" sz="2200" b="1" dirty="0" err="1">
                <a:latin typeface="+mn-ea"/>
              </a:rPr>
              <a:t>u,v</a:t>
            </a:r>
            <a:r>
              <a:rPr kumimoji="0" lang="en-US" altLang="zh-CN" sz="2200" b="1" dirty="0">
                <a:latin typeface="+mn-ea"/>
              </a:rPr>
              <a:t>, </a:t>
            </a:r>
            <a:r>
              <a:rPr kumimoji="0" lang="zh-CN" altLang="en-US" sz="2200" b="1" dirty="0">
                <a:latin typeface="+mn-ea"/>
              </a:rPr>
              <a:t>若</a:t>
            </a:r>
            <a:r>
              <a:rPr kumimoji="0" lang="en-US" altLang="zh-CN" sz="2200" b="1" dirty="0" err="1">
                <a:latin typeface="+mn-ea"/>
              </a:rPr>
              <a:t>uv</a:t>
            </a:r>
            <a:r>
              <a:rPr kumimoji="0" lang="en-US" altLang="zh-CN" sz="2200" b="1" dirty="0">
                <a:latin typeface="+mn-ea"/>
              </a:rPr>
              <a:t>-</a:t>
            </a:r>
            <a:r>
              <a:rPr kumimoji="0" lang="zh-CN" altLang="en-US" sz="2200" b="1" dirty="0">
                <a:latin typeface="+mn-ea"/>
              </a:rPr>
              <a:t>通路中不含</a:t>
            </a:r>
            <a:r>
              <a:rPr kumimoji="0" lang="en-US" altLang="zh-CN" sz="2200" b="1" dirty="0">
                <a:latin typeface="+mn-ea"/>
              </a:rPr>
              <a:t>e, </a:t>
            </a:r>
            <a:r>
              <a:rPr kumimoji="0" lang="zh-CN" altLang="en-US" sz="2200" b="1" dirty="0">
                <a:latin typeface="+mn-ea"/>
              </a:rPr>
              <a:t>则该通路也是</a:t>
            </a:r>
            <a:r>
              <a:rPr kumimoji="0" lang="en-US" altLang="zh-CN" sz="2200" b="1" dirty="0">
                <a:latin typeface="+mn-ea"/>
              </a:rPr>
              <a:t>G-e</a:t>
            </a:r>
            <a:r>
              <a:rPr kumimoji="0" lang="zh-CN" altLang="en-US" sz="2200" b="1" dirty="0">
                <a:latin typeface="+mn-ea"/>
              </a:rPr>
              <a:t>中的</a:t>
            </a:r>
            <a:r>
              <a:rPr kumimoji="0" lang="en-US" altLang="zh-CN" sz="2200" b="1" dirty="0" err="1">
                <a:latin typeface="+mn-ea"/>
              </a:rPr>
              <a:t>uv</a:t>
            </a:r>
            <a:r>
              <a:rPr kumimoji="0" lang="en-US" altLang="zh-CN" sz="2200" b="1" dirty="0">
                <a:latin typeface="+mn-ea"/>
              </a:rPr>
              <a:t>-</a:t>
            </a:r>
            <a:r>
              <a:rPr kumimoji="0" lang="zh-CN" altLang="en-US" sz="2200" b="1" dirty="0">
                <a:latin typeface="+mn-ea"/>
              </a:rPr>
              <a:t>通路；若</a:t>
            </a:r>
            <a:r>
              <a:rPr kumimoji="0" lang="en-US" altLang="zh-CN" sz="2200" b="1" dirty="0" err="1">
                <a:latin typeface="+mn-ea"/>
              </a:rPr>
              <a:t>uv</a:t>
            </a:r>
            <a:r>
              <a:rPr kumimoji="0" lang="en-US" altLang="zh-CN" sz="2200" b="1" dirty="0">
                <a:latin typeface="+mn-ea"/>
              </a:rPr>
              <a:t>-</a:t>
            </a:r>
            <a:r>
              <a:rPr kumimoji="0" lang="zh-CN" altLang="en-US" sz="2200" b="1" dirty="0">
                <a:latin typeface="+mn-ea"/>
              </a:rPr>
              <a:t>通路中含</a:t>
            </a:r>
            <a:r>
              <a:rPr kumimoji="0" lang="en-US" altLang="zh-CN" sz="2200" b="1" dirty="0">
                <a:latin typeface="+mn-ea"/>
              </a:rPr>
              <a:t>e, </a:t>
            </a:r>
            <a:r>
              <a:rPr kumimoji="0" lang="zh-CN" altLang="en-US" sz="2200" b="1" dirty="0">
                <a:latin typeface="+mn-ea"/>
              </a:rPr>
              <a:t>则将所有的</a:t>
            </a:r>
            <a:r>
              <a:rPr kumimoji="0" lang="en-US" altLang="zh-CN" sz="2200" b="1" dirty="0">
                <a:latin typeface="+mn-ea"/>
              </a:rPr>
              <a:t>e</a:t>
            </a:r>
            <a:r>
              <a:rPr kumimoji="0" lang="zh-CN" altLang="en-US" sz="2200" b="1" dirty="0">
                <a:latin typeface="+mn-ea"/>
              </a:rPr>
              <a:t>均替换为</a:t>
            </a:r>
            <a:r>
              <a:rPr kumimoji="0" lang="en-US" altLang="zh-CN" sz="2200" b="1" dirty="0">
                <a:latin typeface="+mn-ea"/>
              </a:rPr>
              <a:t>P</a:t>
            </a:r>
            <a:r>
              <a:rPr kumimoji="0" lang="zh-CN" altLang="en-US" sz="2200" b="1" dirty="0">
                <a:latin typeface="+mn-ea"/>
              </a:rPr>
              <a:t>，得到</a:t>
            </a:r>
            <a:r>
              <a:rPr kumimoji="0" lang="en-US" altLang="zh-CN" sz="2200" b="1" dirty="0">
                <a:latin typeface="+mn-ea"/>
              </a:rPr>
              <a:t>G-e</a:t>
            </a:r>
            <a:r>
              <a:rPr kumimoji="0" lang="zh-CN" altLang="en-US" sz="2200" b="1" dirty="0">
                <a:latin typeface="+mn-ea"/>
              </a:rPr>
              <a:t>中的</a:t>
            </a:r>
            <a:r>
              <a:rPr kumimoji="0" lang="en-US" altLang="zh-CN" sz="2200" b="1" dirty="0" err="1">
                <a:latin typeface="+mn-ea"/>
              </a:rPr>
              <a:t>uv</a:t>
            </a:r>
            <a:r>
              <a:rPr kumimoji="0" lang="en-US" altLang="zh-CN" sz="2200" b="1" dirty="0">
                <a:latin typeface="+mn-ea"/>
              </a:rPr>
              <a:t>-</a:t>
            </a:r>
            <a:r>
              <a:rPr kumimoji="0" lang="zh-CN" altLang="en-US" sz="2200" b="1" dirty="0">
                <a:latin typeface="+mn-ea"/>
              </a:rPr>
              <a:t>通路，∴</a:t>
            </a:r>
            <a:r>
              <a:rPr kumimoji="0" lang="en-US" altLang="zh-CN" sz="2200" b="1" dirty="0">
                <a:latin typeface="+mn-ea"/>
              </a:rPr>
              <a:t>G-e</a:t>
            </a:r>
            <a:r>
              <a:rPr kumimoji="0" lang="zh-CN" altLang="en-US" sz="2200" b="1" dirty="0">
                <a:latin typeface="+mn-ea"/>
              </a:rPr>
              <a:t>仍连通，与</a:t>
            </a:r>
            <a:r>
              <a:rPr kumimoji="0" lang="en-US" altLang="zh-CN" sz="2200" b="1" dirty="0">
                <a:latin typeface="+mn-ea"/>
              </a:rPr>
              <a:t>e</a:t>
            </a:r>
            <a:r>
              <a:rPr kumimoji="0" lang="zh-CN" altLang="en-US" sz="2200" b="1" dirty="0">
                <a:latin typeface="+mn-ea"/>
              </a:rPr>
              <a:t>是割边矛盾。</a:t>
            </a:r>
          </a:p>
          <a:p>
            <a:pPr lvl="1" algn="just" eaLnBrk="1" hangingPunct="1">
              <a:lnSpc>
                <a:spcPct val="110000"/>
              </a:lnSpc>
              <a:buFont typeface="Wingdings" charset="2"/>
              <a:buNone/>
            </a:pPr>
            <a:r>
              <a:rPr kumimoji="0" lang="zh-CN" altLang="en-US" sz="2200" b="1" dirty="0">
                <a:latin typeface="+mn-ea"/>
                <a:sym typeface="Symbol" charset="2"/>
              </a:rPr>
              <a:t></a:t>
            </a:r>
            <a:r>
              <a:rPr kumimoji="0" lang="en-US" altLang="zh-CN" sz="2200" b="1" dirty="0">
                <a:latin typeface="+mn-ea"/>
              </a:rPr>
              <a:t>: </a:t>
            </a:r>
            <a:r>
              <a:rPr lang="zh-CN" altLang="en-US" sz="2200" dirty="0">
                <a:latin typeface="+mn-ea"/>
              </a:rPr>
              <a:t>反</a:t>
            </a:r>
            <a:r>
              <a:rPr kumimoji="0" lang="zh-CN" altLang="en-US" sz="2200" b="1" dirty="0">
                <a:latin typeface="+mn-ea"/>
              </a:rPr>
              <a:t>设</a:t>
            </a:r>
            <a:r>
              <a:rPr kumimoji="0" lang="en-US" altLang="zh-CN" sz="2200" b="1" dirty="0">
                <a:latin typeface="+mn-ea"/>
              </a:rPr>
              <a:t>e=</a:t>
            </a:r>
            <a:r>
              <a:rPr kumimoji="0" lang="en-US" altLang="zh-CN" sz="2200" b="1" dirty="0" err="1">
                <a:latin typeface="+mn-ea"/>
              </a:rPr>
              <a:t>xy</a:t>
            </a:r>
            <a:r>
              <a:rPr kumimoji="0" lang="zh-CN" altLang="en-US" sz="2200" b="1" dirty="0">
                <a:latin typeface="+mn-ea"/>
              </a:rPr>
              <a:t>不是割边。则</a:t>
            </a:r>
            <a:r>
              <a:rPr kumimoji="0" lang="en-US" altLang="zh-CN" sz="2200" b="1" dirty="0">
                <a:latin typeface="+mn-ea"/>
              </a:rPr>
              <a:t>G-e</a:t>
            </a:r>
            <a:r>
              <a:rPr kumimoji="0" lang="zh-CN" altLang="en-US" sz="2200" b="1" dirty="0">
                <a:latin typeface="+mn-ea"/>
              </a:rPr>
              <a:t>仍连通，设</a:t>
            </a:r>
            <a:r>
              <a:rPr kumimoji="0" lang="en-US" altLang="zh-CN" sz="2200" b="1" dirty="0">
                <a:latin typeface="+mn-ea"/>
              </a:rPr>
              <a:t>P</a:t>
            </a:r>
            <a:r>
              <a:rPr kumimoji="0" lang="zh-CN" altLang="en-US" sz="2200" b="1" dirty="0">
                <a:latin typeface="+mn-ea"/>
              </a:rPr>
              <a:t>是</a:t>
            </a:r>
            <a:r>
              <a:rPr kumimoji="0" lang="en-US" altLang="zh-CN" sz="2200" b="1" dirty="0">
                <a:latin typeface="+mn-ea"/>
              </a:rPr>
              <a:t>G-e</a:t>
            </a:r>
            <a:r>
              <a:rPr kumimoji="0" lang="zh-CN" altLang="en-US" sz="2200" b="1" dirty="0">
                <a:latin typeface="+mn-ea"/>
              </a:rPr>
              <a:t>中的</a:t>
            </a:r>
            <a:r>
              <a:rPr kumimoji="0" lang="en-US" altLang="zh-CN" sz="2200" b="1" dirty="0" err="1">
                <a:latin typeface="+mn-ea"/>
              </a:rPr>
              <a:t>xy</a:t>
            </a:r>
            <a:r>
              <a:rPr kumimoji="0" lang="en-US" altLang="zh-CN" sz="2200" b="1" dirty="0">
                <a:latin typeface="+mn-ea"/>
              </a:rPr>
              <a:t>-</a:t>
            </a:r>
            <a:r>
              <a:rPr kumimoji="0" lang="zh-CN" altLang="en-US" sz="2200" b="1" dirty="0">
                <a:latin typeface="+mn-ea"/>
              </a:rPr>
              <a:t>路径，</a:t>
            </a:r>
            <a:r>
              <a:rPr kumimoji="0" lang="en-US" altLang="zh-CN" sz="2200" b="1" dirty="0">
                <a:latin typeface="+mn-ea"/>
              </a:rPr>
              <a:t>P</a:t>
            </a:r>
            <a:r>
              <a:rPr kumimoji="0" lang="zh-CN" altLang="en-US" sz="2200" b="1" dirty="0">
                <a:latin typeface="+mn-ea"/>
              </a:rPr>
              <a:t>中不含</a:t>
            </a:r>
            <a:r>
              <a:rPr kumimoji="0" lang="en-US" altLang="zh-CN" sz="2200" b="1" dirty="0">
                <a:latin typeface="+mn-ea"/>
              </a:rPr>
              <a:t>e, </a:t>
            </a:r>
            <a:r>
              <a:rPr kumimoji="0" lang="zh-CN" altLang="en-US" sz="2200" b="1" dirty="0">
                <a:latin typeface="+mn-ea"/>
              </a:rPr>
              <a:t>则：</a:t>
            </a:r>
            <a:r>
              <a:rPr kumimoji="0" lang="en-US" altLang="zh-CN" sz="2200" b="1" dirty="0" err="1">
                <a:latin typeface="+mn-ea"/>
              </a:rPr>
              <a:t>P+e</a:t>
            </a:r>
            <a:r>
              <a:rPr kumimoji="0" lang="zh-CN" altLang="en-US" sz="2200" b="1" dirty="0">
                <a:latin typeface="+mn-ea"/>
              </a:rPr>
              <a:t>是</a:t>
            </a:r>
            <a:r>
              <a:rPr kumimoji="0" lang="en-US" altLang="zh-CN" sz="2200" b="1" dirty="0">
                <a:latin typeface="+mn-ea"/>
              </a:rPr>
              <a:t>G</a:t>
            </a:r>
            <a:r>
              <a:rPr kumimoji="0" lang="zh-CN" altLang="en-US" sz="2200" b="1" dirty="0">
                <a:latin typeface="+mn-ea"/>
              </a:rPr>
              <a:t>中的简单回路，矛盾。</a:t>
            </a:r>
          </a:p>
        </p:txBody>
      </p:sp>
      <p:sp>
        <p:nvSpPr>
          <p:cNvPr id="24580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0F25CC59-88CC-3F41-B269-E9F4B7ADE547}" type="slidenum">
              <a:rPr lang="en-US" altLang="zh-CN"/>
              <a:pPr/>
              <a:t>18</a:t>
            </a:fld>
            <a:endParaRPr lang="en-US" altLang="zh-CN"/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CN" altLang="en-US" dirty="0"/>
              <a:t>割边与回路</a:t>
            </a:r>
          </a:p>
        </p:txBody>
      </p:sp>
    </p:spTree>
    <p:extLst>
      <p:ext uri="{BB962C8B-B14F-4D97-AF65-F5344CB8AC3E}">
        <p14:creationId xmlns:p14="http://schemas.microsoft.com/office/powerpoint/2010/main" val="128580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 bldLvl="3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612648" y="1772816"/>
            <a:ext cx="7704137" cy="35052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kumimoji="0" lang="zh-CN" altLang="en-US" sz="2800" b="1" dirty="0">
                <a:latin typeface="+mn-ea"/>
              </a:rPr>
              <a:t>以下四个命题等价：</a:t>
            </a:r>
          </a:p>
          <a:p>
            <a:pPr lvl="1" algn="just" eaLnBrk="1" hangingPunct="1">
              <a:lnSpc>
                <a:spcPct val="110000"/>
              </a:lnSpc>
              <a:spcBef>
                <a:spcPct val="40000"/>
              </a:spcBef>
              <a:buFont typeface="Wingdings" charset="2"/>
              <a:buNone/>
            </a:pPr>
            <a:r>
              <a:rPr kumimoji="0" lang="en-US" altLang="zh-CN" sz="2400" b="1" dirty="0">
                <a:solidFill>
                  <a:srgbClr val="0000CC"/>
                </a:solidFill>
                <a:latin typeface="+mn-ea"/>
              </a:rPr>
              <a:t>(1) e</a:t>
            </a:r>
            <a:r>
              <a:rPr kumimoji="0" lang="zh-CN" altLang="en-US" sz="2400" b="1" dirty="0">
                <a:solidFill>
                  <a:srgbClr val="0000CC"/>
                </a:solidFill>
                <a:latin typeface="+mn-ea"/>
              </a:rPr>
              <a:t>是割边。</a:t>
            </a:r>
          </a:p>
          <a:p>
            <a:pPr lvl="1" algn="just" eaLnBrk="1" hangingPunct="1">
              <a:lnSpc>
                <a:spcPct val="110000"/>
              </a:lnSpc>
              <a:spcBef>
                <a:spcPct val="40000"/>
              </a:spcBef>
              <a:buFont typeface="Wingdings" charset="2"/>
              <a:buNone/>
            </a:pPr>
            <a:r>
              <a:rPr kumimoji="0" lang="en-US" altLang="zh-CN" sz="2400" b="1" dirty="0">
                <a:solidFill>
                  <a:srgbClr val="0000CC"/>
                </a:solidFill>
                <a:latin typeface="+mn-ea"/>
              </a:rPr>
              <a:t>(2) e</a:t>
            </a:r>
            <a:r>
              <a:rPr kumimoji="0" lang="zh-CN" altLang="en-US" sz="2400" b="1" dirty="0">
                <a:solidFill>
                  <a:srgbClr val="0000CC"/>
                </a:solidFill>
                <a:latin typeface="+mn-ea"/>
              </a:rPr>
              <a:t>不在</a:t>
            </a:r>
            <a:r>
              <a:rPr kumimoji="0" lang="en-US" altLang="zh-CN" sz="2400" b="1" dirty="0">
                <a:solidFill>
                  <a:srgbClr val="0000CC"/>
                </a:solidFill>
                <a:latin typeface="+mn-ea"/>
              </a:rPr>
              <a:t>G</a:t>
            </a:r>
            <a:r>
              <a:rPr kumimoji="0" lang="zh-CN" altLang="en-US" sz="2400" b="1" dirty="0">
                <a:solidFill>
                  <a:srgbClr val="0000CC"/>
                </a:solidFill>
                <a:latin typeface="+mn-ea"/>
              </a:rPr>
              <a:t>的任一简单回路上。</a:t>
            </a:r>
            <a:r>
              <a:rPr kumimoji="0" lang="en-US" altLang="zh-CN" sz="2400" b="1" dirty="0">
                <a:solidFill>
                  <a:schemeClr val="tx2"/>
                </a:solidFill>
                <a:latin typeface="+mn-ea"/>
              </a:rPr>
              <a:t>(</a:t>
            </a:r>
            <a:r>
              <a:rPr kumimoji="0" lang="zh-CN" altLang="en-US" sz="2400" b="1" dirty="0">
                <a:solidFill>
                  <a:schemeClr val="tx2"/>
                </a:solidFill>
                <a:latin typeface="+mn-ea"/>
              </a:rPr>
              <a:t>注意：割点没有相应结论</a:t>
            </a:r>
            <a:r>
              <a:rPr kumimoji="0" lang="en-US" altLang="zh-CN" sz="2400" b="1" dirty="0">
                <a:solidFill>
                  <a:schemeClr val="tx2"/>
                </a:solidFill>
                <a:latin typeface="+mn-ea"/>
              </a:rPr>
              <a:t>)</a:t>
            </a:r>
          </a:p>
          <a:p>
            <a:pPr lvl="1" algn="just" eaLnBrk="1" hangingPunct="1">
              <a:lnSpc>
                <a:spcPct val="110000"/>
              </a:lnSpc>
              <a:spcBef>
                <a:spcPct val="40000"/>
              </a:spcBef>
              <a:buFont typeface="Wingdings" charset="2"/>
              <a:buNone/>
            </a:pPr>
            <a:r>
              <a:rPr kumimoji="0" lang="en-US" altLang="zh-CN" sz="2400" b="1" dirty="0">
                <a:solidFill>
                  <a:srgbClr val="0000CC"/>
                </a:solidFill>
                <a:latin typeface="+mn-ea"/>
              </a:rPr>
              <a:t>(3) </a:t>
            </a:r>
            <a:r>
              <a:rPr kumimoji="0" lang="zh-CN" altLang="en-US" sz="2400" b="1" dirty="0">
                <a:solidFill>
                  <a:srgbClr val="0000CC"/>
                </a:solidFill>
                <a:latin typeface="+mn-ea"/>
              </a:rPr>
              <a:t>存在</a:t>
            </a:r>
            <a:r>
              <a:rPr kumimoji="0" lang="en-US" altLang="zh-CN" sz="2400" b="1" dirty="0">
                <a:solidFill>
                  <a:srgbClr val="0000CC"/>
                </a:solidFill>
                <a:latin typeface="+mn-ea"/>
              </a:rPr>
              <a:t>V</a:t>
            </a:r>
            <a:r>
              <a:rPr kumimoji="0" lang="zh-CN" altLang="en-US" sz="2400" b="1" dirty="0">
                <a:solidFill>
                  <a:srgbClr val="0000CC"/>
                </a:solidFill>
                <a:latin typeface="+mn-ea"/>
              </a:rPr>
              <a:t>的分划</a:t>
            </a:r>
            <a:r>
              <a:rPr kumimoji="0" lang="en-US" altLang="zh-CN" sz="2400" b="1" dirty="0">
                <a:solidFill>
                  <a:srgbClr val="0000CC"/>
                </a:solidFill>
                <a:latin typeface="+mn-ea"/>
              </a:rPr>
              <a:t>{V</a:t>
            </a:r>
            <a:r>
              <a:rPr kumimoji="0" lang="en-US" altLang="zh-CN" sz="2400" b="1" baseline="-30000" dirty="0">
                <a:solidFill>
                  <a:srgbClr val="0000CC"/>
                </a:solidFill>
                <a:latin typeface="+mn-ea"/>
              </a:rPr>
              <a:t>1</a:t>
            </a:r>
            <a:r>
              <a:rPr kumimoji="0" lang="en-US" altLang="zh-CN" sz="2400" b="1" dirty="0">
                <a:solidFill>
                  <a:srgbClr val="0000CC"/>
                </a:solidFill>
                <a:latin typeface="+mn-ea"/>
              </a:rPr>
              <a:t>, V</a:t>
            </a:r>
            <a:r>
              <a:rPr kumimoji="0" lang="en-US" altLang="zh-CN" sz="2400" b="1" baseline="-30000" dirty="0">
                <a:solidFill>
                  <a:srgbClr val="0000CC"/>
                </a:solidFill>
                <a:latin typeface="+mn-ea"/>
              </a:rPr>
              <a:t>2</a:t>
            </a:r>
            <a:r>
              <a:rPr kumimoji="0" lang="en-US" altLang="zh-CN" sz="2400" b="1" dirty="0">
                <a:solidFill>
                  <a:srgbClr val="0000CC"/>
                </a:solidFill>
                <a:latin typeface="+mn-ea"/>
              </a:rPr>
              <a:t>}, </a:t>
            </a:r>
            <a:r>
              <a:rPr kumimoji="0" lang="zh-CN" altLang="en-US" sz="2400" b="1" dirty="0">
                <a:solidFill>
                  <a:srgbClr val="0000CC"/>
                </a:solidFill>
                <a:latin typeface="+mn-ea"/>
              </a:rPr>
              <a:t>使得</a:t>
            </a:r>
            <a:r>
              <a:rPr kumimoji="0" lang="zh-CN" altLang="en-US" sz="2400" b="1" dirty="0">
                <a:solidFill>
                  <a:srgbClr val="0000CC"/>
                </a:solidFill>
                <a:latin typeface="+mn-ea"/>
                <a:sym typeface="Symbol" charset="2"/>
              </a:rPr>
              <a:t></a:t>
            </a:r>
            <a:r>
              <a:rPr kumimoji="0" lang="en-US" altLang="zh-CN" sz="2400" b="1" dirty="0">
                <a:solidFill>
                  <a:srgbClr val="0000CC"/>
                </a:solidFill>
                <a:latin typeface="+mn-ea"/>
              </a:rPr>
              <a:t>u∈V</a:t>
            </a:r>
            <a:r>
              <a:rPr kumimoji="0" lang="en-US" altLang="zh-CN" sz="2400" b="1" baseline="-30000" dirty="0">
                <a:solidFill>
                  <a:srgbClr val="0000CC"/>
                </a:solidFill>
                <a:latin typeface="+mn-ea"/>
              </a:rPr>
              <a:t>1</a:t>
            </a:r>
            <a:r>
              <a:rPr kumimoji="0" lang="en-US" altLang="zh-CN" sz="2400" b="1" dirty="0">
                <a:solidFill>
                  <a:srgbClr val="0000CC"/>
                </a:solidFill>
                <a:latin typeface="+mn-ea"/>
              </a:rPr>
              <a:t>, w∈V</a:t>
            </a:r>
            <a:r>
              <a:rPr kumimoji="0" lang="en-US" altLang="zh-CN" sz="2400" b="1" baseline="-30000" dirty="0">
                <a:solidFill>
                  <a:srgbClr val="0000CC"/>
                </a:solidFill>
                <a:latin typeface="+mn-ea"/>
              </a:rPr>
              <a:t>2</a:t>
            </a:r>
            <a:r>
              <a:rPr kumimoji="0" lang="en-US" altLang="zh-CN" sz="2400" b="1" dirty="0">
                <a:solidFill>
                  <a:srgbClr val="0000CC"/>
                </a:solidFill>
                <a:latin typeface="+mn-ea"/>
              </a:rPr>
              <a:t>, </a:t>
            </a:r>
            <a:r>
              <a:rPr kumimoji="0" lang="en-US" altLang="zh-CN" sz="2400" b="1" dirty="0" err="1">
                <a:solidFill>
                  <a:srgbClr val="0000CC"/>
                </a:solidFill>
                <a:latin typeface="+mn-ea"/>
              </a:rPr>
              <a:t>uw</a:t>
            </a:r>
            <a:r>
              <a:rPr kumimoji="0" lang="en-US" altLang="zh-CN" sz="2400" b="1" dirty="0">
                <a:solidFill>
                  <a:srgbClr val="0000CC"/>
                </a:solidFill>
                <a:latin typeface="+mn-ea"/>
              </a:rPr>
              <a:t>-</a:t>
            </a:r>
            <a:r>
              <a:rPr kumimoji="0" lang="zh-CN" altLang="en-US" sz="2400" b="1" dirty="0">
                <a:solidFill>
                  <a:srgbClr val="0000CC"/>
                </a:solidFill>
                <a:latin typeface="+mn-ea"/>
              </a:rPr>
              <a:t>通路均包含</a:t>
            </a:r>
            <a:r>
              <a:rPr kumimoji="0" lang="en-US" altLang="zh-CN" sz="2400" b="1" dirty="0">
                <a:solidFill>
                  <a:srgbClr val="0000CC"/>
                </a:solidFill>
                <a:latin typeface="+mn-ea"/>
              </a:rPr>
              <a:t>e</a:t>
            </a:r>
            <a:r>
              <a:rPr kumimoji="0" lang="zh-CN" altLang="en-US" sz="2400" b="1" dirty="0">
                <a:solidFill>
                  <a:srgbClr val="0000CC"/>
                </a:solidFill>
                <a:latin typeface="+mn-ea"/>
              </a:rPr>
              <a:t>。</a:t>
            </a:r>
          </a:p>
          <a:p>
            <a:pPr lvl="1" algn="just" eaLnBrk="1" hangingPunct="1">
              <a:lnSpc>
                <a:spcPct val="110000"/>
              </a:lnSpc>
              <a:spcBef>
                <a:spcPct val="40000"/>
              </a:spcBef>
              <a:buFont typeface="Wingdings" charset="2"/>
              <a:buNone/>
            </a:pPr>
            <a:r>
              <a:rPr kumimoji="0" lang="en-US" altLang="zh-CN" sz="2400" b="1" dirty="0">
                <a:solidFill>
                  <a:srgbClr val="0000CC"/>
                </a:solidFill>
                <a:latin typeface="+mn-ea"/>
              </a:rPr>
              <a:t>(4) </a:t>
            </a:r>
            <a:r>
              <a:rPr kumimoji="0" lang="zh-CN" altLang="en-US" sz="2400" b="1" dirty="0">
                <a:solidFill>
                  <a:srgbClr val="0000CC"/>
                </a:solidFill>
                <a:latin typeface="+mn-ea"/>
              </a:rPr>
              <a:t>存在顶点</a:t>
            </a:r>
            <a:r>
              <a:rPr kumimoji="0" lang="en-US" altLang="zh-CN" sz="2400" b="1" dirty="0" err="1">
                <a:solidFill>
                  <a:srgbClr val="0000CC"/>
                </a:solidFill>
                <a:latin typeface="+mn-ea"/>
              </a:rPr>
              <a:t>u,w</a:t>
            </a:r>
            <a:r>
              <a:rPr kumimoji="0" lang="zh-CN" altLang="en-US" sz="2400" b="1" dirty="0">
                <a:solidFill>
                  <a:srgbClr val="0000CC"/>
                </a:solidFill>
                <a:latin typeface="+mn-ea"/>
              </a:rPr>
              <a:t>，使得任意的</a:t>
            </a:r>
            <a:r>
              <a:rPr kumimoji="0" lang="en-US" altLang="zh-CN" sz="2400" b="1" dirty="0" err="1">
                <a:solidFill>
                  <a:srgbClr val="0000CC"/>
                </a:solidFill>
                <a:latin typeface="+mn-ea"/>
              </a:rPr>
              <a:t>uw</a:t>
            </a:r>
            <a:r>
              <a:rPr kumimoji="0" lang="en-US" altLang="zh-CN" sz="2400" b="1" dirty="0">
                <a:solidFill>
                  <a:srgbClr val="0000CC"/>
                </a:solidFill>
                <a:latin typeface="+mn-ea"/>
              </a:rPr>
              <a:t>-</a:t>
            </a:r>
            <a:r>
              <a:rPr kumimoji="0" lang="zh-CN" altLang="en-US" sz="2400" b="1" dirty="0">
                <a:solidFill>
                  <a:srgbClr val="0000CC"/>
                </a:solidFill>
                <a:latin typeface="+mn-ea"/>
              </a:rPr>
              <a:t>通路均包含</a:t>
            </a:r>
            <a:r>
              <a:rPr kumimoji="0" lang="en-US" altLang="zh-CN" sz="2400" b="1" dirty="0">
                <a:solidFill>
                  <a:srgbClr val="0000CC"/>
                </a:solidFill>
                <a:latin typeface="+mn-ea"/>
              </a:rPr>
              <a:t>e</a:t>
            </a:r>
            <a:r>
              <a:rPr kumimoji="0" lang="zh-CN" altLang="en-US" sz="2400" b="1" dirty="0">
                <a:solidFill>
                  <a:srgbClr val="0000CC"/>
                </a:solidFill>
                <a:latin typeface="+mn-ea"/>
              </a:rPr>
              <a:t>。</a:t>
            </a:r>
          </a:p>
        </p:txBody>
      </p:sp>
      <p:sp>
        <p:nvSpPr>
          <p:cNvPr id="25604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46181B6E-4825-EF46-991E-2D11FA97B73C}" type="slidenum">
              <a:rPr lang="en-US" altLang="zh-CN"/>
              <a:pPr/>
              <a:t>19</a:t>
            </a:fld>
            <a:endParaRPr lang="en-US" altLang="zh-CN"/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CN" altLang="en-US" dirty="0"/>
              <a:t>有关割边的四个等价命题</a:t>
            </a:r>
          </a:p>
        </p:txBody>
      </p:sp>
    </p:spTree>
    <p:extLst>
      <p:ext uri="{BB962C8B-B14F-4D97-AF65-F5344CB8AC3E}">
        <p14:creationId xmlns:p14="http://schemas.microsoft.com/office/powerpoint/2010/main" val="2394327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回顾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内容</a:t>
            </a:r>
            <a:r>
              <a:rPr lang="en-US" altLang="zh-CN" sz="3200" dirty="0"/>
              <a:t>1</a:t>
            </a:r>
            <a:r>
              <a:rPr lang="zh-CN" altLang="en-US" sz="3200" dirty="0"/>
              <a:t>：图的定义</a:t>
            </a:r>
          </a:p>
          <a:p>
            <a:r>
              <a:rPr lang="zh-CN" altLang="en-US" sz="3200" dirty="0"/>
              <a:t>内容</a:t>
            </a:r>
            <a:r>
              <a:rPr lang="en-US" altLang="zh-CN" sz="3200" dirty="0"/>
              <a:t>2</a:t>
            </a:r>
            <a:r>
              <a:rPr lang="zh-CN" altLang="en-US" sz="3200" dirty="0"/>
              <a:t>：图的应用</a:t>
            </a:r>
            <a:endParaRPr lang="en-US" altLang="zh-CN" sz="3200" dirty="0"/>
          </a:p>
          <a:p>
            <a:r>
              <a:rPr lang="zh-CN" altLang="en-US" sz="3200" dirty="0"/>
              <a:t>内容</a:t>
            </a:r>
            <a:r>
              <a:rPr lang="en-US" altLang="zh-CN" sz="3200" dirty="0"/>
              <a:t>3</a:t>
            </a:r>
            <a:r>
              <a:rPr lang="zh-CN" altLang="en-US" sz="3200" dirty="0"/>
              <a:t>：图的表示</a:t>
            </a:r>
            <a:endParaRPr lang="en-US" altLang="zh-CN" sz="3200" dirty="0"/>
          </a:p>
          <a:p>
            <a:r>
              <a:rPr lang="zh-CN" altLang="en-US" sz="3200" dirty="0"/>
              <a:t>内容</a:t>
            </a:r>
            <a:r>
              <a:rPr lang="en-US" altLang="zh-CN" sz="3200" dirty="0"/>
              <a:t>4</a:t>
            </a:r>
            <a:r>
              <a:rPr lang="zh-CN" altLang="en-US" sz="3200" dirty="0"/>
              <a:t>：图的同构</a:t>
            </a:r>
            <a:endParaRPr lang="en-US" altLang="zh-CN" sz="32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2128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连通图“连接的牢固度”不一样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84313"/>
            <a:ext cx="8229600" cy="25209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0" lang="zh-CN" altLang="en-US" sz="2400" b="1" dirty="0">
                <a:latin typeface="+mn-ea"/>
              </a:rPr>
              <a:t>图</a:t>
            </a:r>
            <a:r>
              <a:rPr kumimoji="0" lang="en-US" altLang="zh-CN" sz="2400" b="1" i="1" dirty="0">
                <a:latin typeface="+mn-ea"/>
              </a:rPr>
              <a:t>G</a:t>
            </a:r>
            <a:r>
              <a:rPr kumimoji="0" lang="en-US" altLang="zh-CN" sz="2400" b="1" i="1" baseline="-25000" dirty="0">
                <a:latin typeface="+mn-ea"/>
              </a:rPr>
              <a:t>1</a:t>
            </a:r>
            <a:r>
              <a:rPr kumimoji="0" lang="zh-CN" altLang="en-US" sz="2400" b="1" dirty="0">
                <a:latin typeface="+mn-ea"/>
              </a:rPr>
              <a:t>中删除任意一条边都不连通了。</a:t>
            </a: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0" lang="zh-CN" altLang="en-US" sz="2400" b="1" dirty="0">
                <a:latin typeface="+mn-ea"/>
              </a:rPr>
              <a:t>图</a:t>
            </a:r>
            <a:r>
              <a:rPr kumimoji="0" lang="en-US" altLang="zh-CN" sz="2400" b="1" i="1" dirty="0">
                <a:latin typeface="+mn-ea"/>
              </a:rPr>
              <a:t>G</a:t>
            </a:r>
            <a:r>
              <a:rPr kumimoji="0" lang="en-US" altLang="zh-CN" sz="2400" b="1" i="1" baseline="-25000" dirty="0">
                <a:latin typeface="+mn-ea"/>
              </a:rPr>
              <a:t>2</a:t>
            </a:r>
            <a:r>
              <a:rPr kumimoji="0" lang="zh-CN" altLang="en-US" sz="2400" b="1" dirty="0">
                <a:latin typeface="+mn-ea"/>
              </a:rPr>
              <a:t>则至少删除两条边，或删除中间那个顶点，才不连通。</a:t>
            </a: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0" lang="zh-CN" altLang="en-US" sz="2400" b="1" dirty="0">
                <a:latin typeface="+mn-ea"/>
              </a:rPr>
              <a:t>图</a:t>
            </a:r>
            <a:r>
              <a:rPr kumimoji="0" lang="en-US" altLang="zh-CN" sz="2400" b="1" i="1" dirty="0">
                <a:latin typeface="+mn-ea"/>
              </a:rPr>
              <a:t>G</a:t>
            </a:r>
            <a:r>
              <a:rPr kumimoji="0" lang="en-US" altLang="zh-CN" sz="2400" b="1" i="1" baseline="-25000" dirty="0">
                <a:latin typeface="+mn-ea"/>
              </a:rPr>
              <a:t>3</a:t>
            </a:r>
            <a:r>
              <a:rPr kumimoji="0" lang="zh-CN" altLang="en-US" sz="2400" b="1" dirty="0">
                <a:latin typeface="+mn-ea"/>
              </a:rPr>
              <a:t>删除任意一个点依然连通。</a:t>
            </a: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0" lang="zh-CN" altLang="en-US" sz="2400" b="1" dirty="0">
                <a:latin typeface="+mn-ea"/>
              </a:rPr>
              <a:t>图</a:t>
            </a:r>
            <a:r>
              <a:rPr kumimoji="0" lang="en-US" altLang="zh-CN" sz="2400" b="1" i="1" dirty="0">
                <a:latin typeface="+mn-ea"/>
              </a:rPr>
              <a:t>G</a:t>
            </a:r>
            <a:r>
              <a:rPr kumimoji="0" lang="en-US" altLang="zh-CN" sz="2400" b="1" i="1" baseline="-25000" dirty="0">
                <a:latin typeface="+mn-ea"/>
              </a:rPr>
              <a:t>4</a:t>
            </a:r>
            <a:r>
              <a:rPr kumimoji="0" lang="zh-CN" altLang="en-US" sz="2400" b="1" dirty="0">
                <a:latin typeface="+mn-ea"/>
              </a:rPr>
              <a:t>至少要删除四条边才可能不连通，且不可能通过删除顶点使其不连通。</a:t>
            </a:r>
          </a:p>
        </p:txBody>
      </p:sp>
      <p:sp>
        <p:nvSpPr>
          <p:cNvPr id="26628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3612672F-8BA5-4D48-BB1D-A4953EC86AF6}" type="slidenum">
              <a:rPr lang="en-US" altLang="zh-CN"/>
              <a:pPr/>
              <a:t>20</a:t>
            </a:fld>
            <a:endParaRPr lang="en-US" altLang="zh-CN"/>
          </a:p>
        </p:txBody>
      </p:sp>
      <p:grpSp>
        <p:nvGrpSpPr>
          <p:cNvPr id="26629" name="组合 104"/>
          <p:cNvGrpSpPr>
            <a:grpSpLocks/>
          </p:cNvGrpSpPr>
          <p:nvPr/>
        </p:nvGrpSpPr>
        <p:grpSpPr bwMode="auto">
          <a:xfrm>
            <a:off x="735013" y="4341813"/>
            <a:ext cx="7483475" cy="1787525"/>
            <a:chOff x="971600" y="4077072"/>
            <a:chExt cx="7483202" cy="1787525"/>
          </a:xfrm>
        </p:grpSpPr>
        <p:grpSp>
          <p:nvGrpSpPr>
            <p:cNvPr id="26630" name="组合 110"/>
            <p:cNvGrpSpPr>
              <a:grpSpLocks/>
            </p:cNvGrpSpPr>
            <p:nvPr/>
          </p:nvGrpSpPr>
          <p:grpSpPr bwMode="auto">
            <a:xfrm>
              <a:off x="6948264" y="4077072"/>
              <a:ext cx="1506538" cy="1787525"/>
              <a:chOff x="6129282" y="3919609"/>
              <a:chExt cx="1507395" cy="1786753"/>
            </a:xfrm>
          </p:grpSpPr>
          <p:sp>
            <p:nvSpPr>
              <p:cNvPr id="26679" name="流程图: 联系 8"/>
              <p:cNvSpPr>
                <a:spLocks noChangeArrowheads="1"/>
              </p:cNvSpPr>
              <p:nvPr/>
            </p:nvSpPr>
            <p:spPr bwMode="auto">
              <a:xfrm>
                <a:off x="7492661" y="4437112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6680" name="直接连接符 17"/>
              <p:cNvCxnSpPr>
                <a:cxnSpLocks noChangeShapeType="1"/>
                <a:endCxn id="26679" idx="3"/>
              </p:cNvCxnSpPr>
              <p:nvPr/>
            </p:nvCxnSpPr>
            <p:spPr bwMode="auto">
              <a:xfrm flipV="1">
                <a:off x="6444208" y="4560037"/>
                <a:ext cx="1069544" cy="597155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26681" name="流程图: 联系 35"/>
              <p:cNvSpPr>
                <a:spLocks noChangeArrowheads="1"/>
              </p:cNvSpPr>
              <p:nvPr/>
            </p:nvSpPr>
            <p:spPr bwMode="auto">
              <a:xfrm>
                <a:off x="6817695" y="3919609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6682" name="流程图: 联系 8"/>
              <p:cNvSpPr>
                <a:spLocks noChangeArrowheads="1"/>
              </p:cNvSpPr>
              <p:nvPr/>
            </p:nvSpPr>
            <p:spPr bwMode="auto">
              <a:xfrm>
                <a:off x="6129282" y="4455332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6683" name="流程图: 联系 71"/>
              <p:cNvSpPr>
                <a:spLocks noChangeArrowheads="1"/>
              </p:cNvSpPr>
              <p:nvPr/>
            </p:nvSpPr>
            <p:spPr bwMode="auto">
              <a:xfrm>
                <a:off x="6372200" y="5085184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6684" name="流程图: 联系 72"/>
              <p:cNvSpPr>
                <a:spLocks noChangeArrowheads="1"/>
              </p:cNvSpPr>
              <p:nvPr/>
            </p:nvSpPr>
            <p:spPr bwMode="auto">
              <a:xfrm>
                <a:off x="7308304" y="5085184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6685" name="直接连接符 73"/>
              <p:cNvCxnSpPr>
                <a:cxnSpLocks noChangeShapeType="1"/>
                <a:stCxn id="26683" idx="6"/>
              </p:cNvCxnSpPr>
              <p:nvPr/>
            </p:nvCxnSpPr>
            <p:spPr bwMode="auto">
              <a:xfrm>
                <a:off x="6516216" y="5157192"/>
                <a:ext cx="7920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6686" name="直接连接符 74"/>
              <p:cNvCxnSpPr>
                <a:cxnSpLocks noChangeShapeType="1"/>
                <a:stCxn id="26682" idx="7"/>
                <a:endCxn id="26681" idx="7"/>
              </p:cNvCxnSpPr>
              <p:nvPr/>
            </p:nvCxnSpPr>
            <p:spPr bwMode="auto">
              <a:xfrm flipV="1">
                <a:off x="6252207" y="3940700"/>
                <a:ext cx="688413" cy="53572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6687" name="直接连接符 75"/>
              <p:cNvCxnSpPr>
                <a:cxnSpLocks noChangeShapeType="1"/>
                <a:stCxn id="26681" idx="6"/>
              </p:cNvCxnSpPr>
              <p:nvPr/>
            </p:nvCxnSpPr>
            <p:spPr bwMode="auto">
              <a:xfrm>
                <a:off x="6961711" y="3991617"/>
                <a:ext cx="573132" cy="45601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6688" name="直接连接符 76"/>
              <p:cNvCxnSpPr>
                <a:cxnSpLocks noChangeShapeType="1"/>
              </p:cNvCxnSpPr>
              <p:nvPr/>
            </p:nvCxnSpPr>
            <p:spPr bwMode="auto">
              <a:xfrm flipV="1">
                <a:off x="7393759" y="4560037"/>
                <a:ext cx="194933" cy="597155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6689" name="直接连接符 77"/>
              <p:cNvCxnSpPr>
                <a:cxnSpLocks noChangeShapeType="1"/>
                <a:endCxn id="26683" idx="5"/>
              </p:cNvCxnSpPr>
              <p:nvPr/>
            </p:nvCxnSpPr>
            <p:spPr bwMode="auto">
              <a:xfrm>
                <a:off x="6228184" y="4581128"/>
                <a:ext cx="266941" cy="62698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6690" name="直接连接符 89"/>
              <p:cNvCxnSpPr>
                <a:cxnSpLocks noChangeShapeType="1"/>
                <a:endCxn id="26679" idx="6"/>
              </p:cNvCxnSpPr>
              <p:nvPr/>
            </p:nvCxnSpPr>
            <p:spPr bwMode="auto">
              <a:xfrm>
                <a:off x="6259851" y="4509120"/>
                <a:ext cx="1376826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6691" name="直接连接符 91"/>
              <p:cNvCxnSpPr>
                <a:cxnSpLocks noChangeShapeType="1"/>
                <a:endCxn id="26681" idx="4"/>
              </p:cNvCxnSpPr>
              <p:nvPr/>
            </p:nvCxnSpPr>
            <p:spPr bwMode="auto">
              <a:xfrm flipV="1">
                <a:off x="6444208" y="4063625"/>
                <a:ext cx="445495" cy="109356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6692" name="直接连接符 93"/>
              <p:cNvCxnSpPr>
                <a:cxnSpLocks noChangeShapeType="1"/>
                <a:stCxn id="26681" idx="5"/>
                <a:endCxn id="26684" idx="0"/>
              </p:cNvCxnSpPr>
              <p:nvPr/>
            </p:nvCxnSpPr>
            <p:spPr bwMode="auto">
              <a:xfrm>
                <a:off x="6940620" y="4042534"/>
                <a:ext cx="439692" cy="104265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6693" name="直接连接符 94"/>
              <p:cNvCxnSpPr>
                <a:cxnSpLocks noChangeShapeType="1"/>
                <a:endCxn id="26684" idx="1"/>
              </p:cNvCxnSpPr>
              <p:nvPr/>
            </p:nvCxnSpPr>
            <p:spPr bwMode="auto">
              <a:xfrm>
                <a:off x="6252207" y="4564810"/>
                <a:ext cx="1077188" cy="541465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26694" name="矩形标注 108"/>
              <p:cNvSpPr>
                <a:spLocks noChangeArrowheads="1"/>
              </p:cNvSpPr>
              <p:nvPr/>
            </p:nvSpPr>
            <p:spPr bwMode="auto">
              <a:xfrm>
                <a:off x="6677580" y="5202306"/>
                <a:ext cx="720080" cy="504056"/>
              </a:xfrm>
              <a:prstGeom prst="wedgeRectCallout">
                <a:avLst>
                  <a:gd name="adj1" fmla="val -20833"/>
                  <a:gd name="adj2" fmla="val 62500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lang="en-US" altLang="zh-CN" sz="2400" b="1" i="1">
                    <a:latin typeface="Times New Roman" charset="0"/>
                  </a:rPr>
                  <a:t>G</a:t>
                </a:r>
                <a:r>
                  <a:rPr lang="en-US" altLang="zh-CN" sz="2400" b="1" i="1" baseline="-25000">
                    <a:latin typeface="Times New Roman" charset="0"/>
                  </a:rPr>
                  <a:t>4</a:t>
                </a:r>
                <a:endParaRPr lang="zh-CN" altLang="en-US" sz="2400" b="1" i="1" baseline="-25000">
                  <a:latin typeface="Times New Roman" charset="0"/>
                </a:endParaRPr>
              </a:p>
            </p:txBody>
          </p:sp>
        </p:grpSp>
        <p:grpSp>
          <p:nvGrpSpPr>
            <p:cNvPr id="26631" name="组合 51"/>
            <p:cNvGrpSpPr>
              <a:grpSpLocks/>
            </p:cNvGrpSpPr>
            <p:nvPr/>
          </p:nvGrpSpPr>
          <p:grpSpPr bwMode="auto">
            <a:xfrm>
              <a:off x="5076056" y="4453592"/>
              <a:ext cx="1088854" cy="1395065"/>
              <a:chOff x="3780248" y="4508848"/>
              <a:chExt cx="1088854" cy="1395065"/>
            </a:xfrm>
          </p:grpSpPr>
          <p:grpSp>
            <p:nvGrpSpPr>
              <p:cNvPr id="26662" name="组合 111"/>
              <p:cNvGrpSpPr>
                <a:grpSpLocks/>
              </p:cNvGrpSpPr>
              <p:nvPr/>
            </p:nvGrpSpPr>
            <p:grpSpPr bwMode="auto">
              <a:xfrm>
                <a:off x="3780248" y="4508848"/>
                <a:ext cx="1088854" cy="1395065"/>
                <a:chOff x="4419310" y="4338210"/>
                <a:chExt cx="1088794" cy="1395046"/>
              </a:xfrm>
            </p:grpSpPr>
            <p:grpSp>
              <p:nvGrpSpPr>
                <p:cNvPr id="26668" name="组合 41"/>
                <p:cNvGrpSpPr>
                  <a:grpSpLocks/>
                </p:cNvGrpSpPr>
                <p:nvPr/>
              </p:nvGrpSpPr>
              <p:grpSpPr bwMode="auto">
                <a:xfrm>
                  <a:off x="4419310" y="4338210"/>
                  <a:ext cx="1080120" cy="144016"/>
                  <a:chOff x="1187624" y="5085184"/>
                  <a:chExt cx="1080120" cy="144016"/>
                </a:xfrm>
              </p:grpSpPr>
              <p:sp>
                <p:nvSpPr>
                  <p:cNvPr id="26676" name="流程图: 联系 90"/>
                  <p:cNvSpPr>
                    <a:spLocks noChangeArrowheads="1"/>
                  </p:cNvSpPr>
                  <p:nvPr/>
                </p:nvSpPr>
                <p:spPr bwMode="auto">
                  <a:xfrm>
                    <a:off x="1187624" y="5085184"/>
                    <a:ext cx="144016" cy="144016"/>
                  </a:xfrm>
                  <a:prstGeom prst="flowChartConnector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/>
                  <a:lstStyle>
                    <a:lvl1pPr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9pPr>
                  </a:lstStyle>
                  <a:p>
                    <a:pPr eaLnBrk="1" hangingPunct="1"/>
                    <a:endParaRPr lang="zh-CN" altLang="en-US"/>
                  </a:p>
                </p:txBody>
              </p:sp>
              <p:sp>
                <p:nvSpPr>
                  <p:cNvPr id="26677" name="流程图: 联系 92"/>
                  <p:cNvSpPr>
                    <a:spLocks noChangeArrowheads="1"/>
                  </p:cNvSpPr>
                  <p:nvPr/>
                </p:nvSpPr>
                <p:spPr bwMode="auto">
                  <a:xfrm>
                    <a:off x="2123728" y="5085184"/>
                    <a:ext cx="144016" cy="144016"/>
                  </a:xfrm>
                  <a:prstGeom prst="flowChartConnector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/>
                  <a:lstStyle>
                    <a:lvl1pPr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9pPr>
                  </a:lstStyle>
                  <a:p>
                    <a:pPr eaLnBrk="1" hangingPunct="1"/>
                    <a:endParaRPr lang="zh-CN" altLang="en-US"/>
                  </a:p>
                </p:txBody>
              </p:sp>
              <p:cxnSp>
                <p:nvCxnSpPr>
                  <p:cNvPr id="26678" name="直接连接符 95"/>
                  <p:cNvCxnSpPr>
                    <a:cxnSpLocks noChangeShapeType="1"/>
                    <a:stCxn id="26676" idx="6"/>
                  </p:cNvCxnSpPr>
                  <p:nvPr/>
                </p:nvCxnSpPr>
                <p:spPr bwMode="auto">
                  <a:xfrm>
                    <a:off x="1331640" y="5157192"/>
                    <a:ext cx="792088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</p:cxnSp>
            </p:grpSp>
            <p:grpSp>
              <p:nvGrpSpPr>
                <p:cNvPr id="26669" name="组合 62"/>
                <p:cNvGrpSpPr>
                  <a:grpSpLocks/>
                </p:cNvGrpSpPr>
                <p:nvPr/>
              </p:nvGrpSpPr>
              <p:grpSpPr bwMode="auto">
                <a:xfrm>
                  <a:off x="4427984" y="5085184"/>
                  <a:ext cx="1080120" cy="144016"/>
                  <a:chOff x="1187624" y="5085184"/>
                  <a:chExt cx="1080120" cy="144016"/>
                </a:xfrm>
              </p:grpSpPr>
              <p:sp>
                <p:nvSpPr>
                  <p:cNvPr id="26673" name="流程图: 联系 86"/>
                  <p:cNvSpPr>
                    <a:spLocks noChangeArrowheads="1"/>
                  </p:cNvSpPr>
                  <p:nvPr/>
                </p:nvSpPr>
                <p:spPr bwMode="auto">
                  <a:xfrm>
                    <a:off x="1187624" y="5085184"/>
                    <a:ext cx="144016" cy="144016"/>
                  </a:xfrm>
                  <a:prstGeom prst="flowChartConnector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/>
                  <a:lstStyle>
                    <a:lvl1pPr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9pPr>
                  </a:lstStyle>
                  <a:p>
                    <a:pPr eaLnBrk="1" hangingPunct="1"/>
                    <a:endParaRPr lang="zh-CN" altLang="en-US"/>
                  </a:p>
                </p:txBody>
              </p:sp>
              <p:sp>
                <p:nvSpPr>
                  <p:cNvPr id="26674" name="流程图: 联系 87"/>
                  <p:cNvSpPr>
                    <a:spLocks noChangeArrowheads="1"/>
                  </p:cNvSpPr>
                  <p:nvPr/>
                </p:nvSpPr>
                <p:spPr bwMode="auto">
                  <a:xfrm>
                    <a:off x="2123728" y="5085184"/>
                    <a:ext cx="144016" cy="144016"/>
                  </a:xfrm>
                  <a:prstGeom prst="flowChartConnector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/>
                  <a:lstStyle>
                    <a:lvl1pPr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9pPr>
                  </a:lstStyle>
                  <a:p>
                    <a:pPr eaLnBrk="1" hangingPunct="1"/>
                    <a:endParaRPr lang="zh-CN" altLang="en-US"/>
                  </a:p>
                </p:txBody>
              </p:sp>
              <p:cxnSp>
                <p:nvCxnSpPr>
                  <p:cNvPr id="26675" name="直接连接符 88"/>
                  <p:cNvCxnSpPr>
                    <a:cxnSpLocks noChangeShapeType="1"/>
                    <a:stCxn id="26673" idx="6"/>
                  </p:cNvCxnSpPr>
                  <p:nvPr/>
                </p:nvCxnSpPr>
                <p:spPr bwMode="auto">
                  <a:xfrm>
                    <a:off x="1331640" y="5157192"/>
                    <a:ext cx="792088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</p:cxnSp>
            </p:grpSp>
            <p:cxnSp>
              <p:nvCxnSpPr>
                <p:cNvPr id="26670" name="直接连接符 83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5436096" y="4365104"/>
                  <a:ext cx="8674" cy="792088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sp>
              <p:nvSpPr>
                <p:cNvPr id="26671" name="矩形标注 84"/>
                <p:cNvSpPr>
                  <a:spLocks noChangeArrowheads="1"/>
                </p:cNvSpPr>
                <p:nvPr/>
              </p:nvSpPr>
              <p:spPr bwMode="auto">
                <a:xfrm>
                  <a:off x="4697796" y="5229200"/>
                  <a:ext cx="720080" cy="504056"/>
                </a:xfrm>
                <a:prstGeom prst="wedgeRectCallout">
                  <a:avLst>
                    <a:gd name="adj1" fmla="val -20833"/>
                    <a:gd name="adj2" fmla="val 6250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9pPr>
                </a:lstStyle>
                <a:p>
                  <a:pPr eaLnBrk="1" hangingPunct="1"/>
                  <a:r>
                    <a:rPr lang="en-US" altLang="zh-CN" sz="2400" b="1" i="1">
                      <a:latin typeface="Times New Roman" charset="0"/>
                    </a:rPr>
                    <a:t>G</a:t>
                  </a:r>
                  <a:r>
                    <a:rPr lang="en-US" altLang="zh-CN" sz="2400" b="1" i="1" baseline="-25000">
                      <a:latin typeface="Times New Roman" charset="0"/>
                    </a:rPr>
                    <a:t>3</a:t>
                  </a:r>
                  <a:endParaRPr lang="zh-CN" altLang="en-US" sz="2400" b="1" i="1" baseline="-25000">
                    <a:latin typeface="Times New Roman" charset="0"/>
                  </a:endParaRPr>
                </a:p>
              </p:txBody>
            </p:sp>
            <p:cxnSp>
              <p:nvCxnSpPr>
                <p:cNvPr id="26672" name="直接连接符 85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4501736" y="4378551"/>
                  <a:ext cx="8674" cy="792088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</p:grpSp>
          <p:sp>
            <p:nvSpPr>
              <p:cNvPr id="26663" name="流程图: 联系 117"/>
              <p:cNvSpPr>
                <a:spLocks noChangeArrowheads="1"/>
              </p:cNvSpPr>
              <p:nvPr/>
            </p:nvSpPr>
            <p:spPr bwMode="auto">
              <a:xfrm rot="3275188">
                <a:off x="4240728" y="4897295"/>
                <a:ext cx="144018" cy="144024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6664" name="直接连接符 121"/>
              <p:cNvCxnSpPr>
                <a:cxnSpLocks noChangeShapeType="1"/>
                <a:endCxn id="26663" idx="2"/>
              </p:cNvCxnSpPr>
              <p:nvPr/>
            </p:nvCxnSpPr>
            <p:spPr bwMode="auto">
              <a:xfrm>
                <a:off x="3852260" y="4580857"/>
                <a:ext cx="418748" cy="329764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6665" name="直接连接符 129"/>
              <p:cNvCxnSpPr>
                <a:cxnSpLocks noChangeShapeType="1"/>
                <a:endCxn id="26674" idx="5"/>
              </p:cNvCxnSpPr>
              <p:nvPr/>
            </p:nvCxnSpPr>
            <p:spPr bwMode="auto">
              <a:xfrm>
                <a:off x="4284332" y="4940903"/>
                <a:ext cx="563678" cy="437856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6666" name="直接连接符 131"/>
              <p:cNvCxnSpPr>
                <a:cxnSpLocks noChangeShapeType="1"/>
                <a:stCxn id="26673" idx="6"/>
                <a:endCxn id="26663" idx="0"/>
              </p:cNvCxnSpPr>
              <p:nvPr/>
            </p:nvCxnSpPr>
            <p:spPr bwMode="auto">
              <a:xfrm flipV="1">
                <a:off x="3932947" y="4927579"/>
                <a:ext cx="438480" cy="400262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6667" name="直接连接符 132"/>
              <p:cNvCxnSpPr>
                <a:cxnSpLocks noChangeShapeType="1"/>
                <a:endCxn id="26663" idx="0"/>
              </p:cNvCxnSpPr>
              <p:nvPr/>
            </p:nvCxnSpPr>
            <p:spPr bwMode="auto">
              <a:xfrm flipH="1">
                <a:off x="4371427" y="4580857"/>
                <a:ext cx="416989" cy="34672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</p:grpSp>
        <p:grpSp>
          <p:nvGrpSpPr>
            <p:cNvPr id="26632" name="组合 70"/>
            <p:cNvGrpSpPr>
              <a:grpSpLocks/>
            </p:cNvGrpSpPr>
            <p:nvPr/>
          </p:nvGrpSpPr>
          <p:grpSpPr bwMode="auto">
            <a:xfrm>
              <a:off x="2987824" y="4466608"/>
              <a:ext cx="1088854" cy="1395065"/>
              <a:chOff x="3780248" y="4508848"/>
              <a:chExt cx="1088854" cy="1395065"/>
            </a:xfrm>
          </p:grpSpPr>
          <p:grpSp>
            <p:nvGrpSpPr>
              <p:cNvPr id="26647" name="组合 111"/>
              <p:cNvGrpSpPr>
                <a:grpSpLocks/>
              </p:cNvGrpSpPr>
              <p:nvPr/>
            </p:nvGrpSpPr>
            <p:grpSpPr bwMode="auto">
              <a:xfrm>
                <a:off x="3780248" y="4508848"/>
                <a:ext cx="1088854" cy="1395065"/>
                <a:chOff x="4419310" y="4338210"/>
                <a:chExt cx="1088794" cy="1395046"/>
              </a:xfrm>
            </p:grpSpPr>
            <p:grpSp>
              <p:nvGrpSpPr>
                <p:cNvPr id="26653" name="组合 41"/>
                <p:cNvGrpSpPr>
                  <a:grpSpLocks/>
                </p:cNvGrpSpPr>
                <p:nvPr/>
              </p:nvGrpSpPr>
              <p:grpSpPr bwMode="auto">
                <a:xfrm>
                  <a:off x="4419310" y="4338210"/>
                  <a:ext cx="1080120" cy="144016"/>
                  <a:chOff x="1187624" y="5085184"/>
                  <a:chExt cx="1080120" cy="144016"/>
                </a:xfrm>
              </p:grpSpPr>
              <p:sp>
                <p:nvSpPr>
                  <p:cNvPr id="26660" name="流程图: 联系 90"/>
                  <p:cNvSpPr>
                    <a:spLocks noChangeArrowheads="1"/>
                  </p:cNvSpPr>
                  <p:nvPr/>
                </p:nvSpPr>
                <p:spPr bwMode="auto">
                  <a:xfrm>
                    <a:off x="1187624" y="5085184"/>
                    <a:ext cx="144016" cy="144016"/>
                  </a:xfrm>
                  <a:prstGeom prst="flowChartConnector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/>
                  <a:lstStyle>
                    <a:lvl1pPr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9pPr>
                  </a:lstStyle>
                  <a:p>
                    <a:pPr eaLnBrk="1" hangingPunct="1"/>
                    <a:endParaRPr lang="zh-CN" altLang="en-US"/>
                  </a:p>
                </p:txBody>
              </p:sp>
              <p:sp>
                <p:nvSpPr>
                  <p:cNvPr id="26661" name="流程图: 联系 92"/>
                  <p:cNvSpPr>
                    <a:spLocks noChangeArrowheads="1"/>
                  </p:cNvSpPr>
                  <p:nvPr/>
                </p:nvSpPr>
                <p:spPr bwMode="auto">
                  <a:xfrm>
                    <a:off x="2123728" y="5085184"/>
                    <a:ext cx="144016" cy="144016"/>
                  </a:xfrm>
                  <a:prstGeom prst="flowChartConnector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/>
                  <a:lstStyle>
                    <a:lvl1pPr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9pPr>
                  </a:lstStyle>
                  <a:p>
                    <a:pPr eaLnBrk="1" hangingPunct="1"/>
                    <a:endParaRPr lang="zh-CN" altLang="en-US"/>
                  </a:p>
                </p:txBody>
              </p:sp>
            </p:grpSp>
            <p:grpSp>
              <p:nvGrpSpPr>
                <p:cNvPr id="26654" name="组合 62"/>
                <p:cNvGrpSpPr>
                  <a:grpSpLocks/>
                </p:cNvGrpSpPr>
                <p:nvPr/>
              </p:nvGrpSpPr>
              <p:grpSpPr bwMode="auto">
                <a:xfrm>
                  <a:off x="4427984" y="5085184"/>
                  <a:ext cx="1080120" cy="144016"/>
                  <a:chOff x="1187624" y="5085184"/>
                  <a:chExt cx="1080120" cy="144016"/>
                </a:xfrm>
              </p:grpSpPr>
              <p:sp>
                <p:nvSpPr>
                  <p:cNvPr id="26658" name="流程图: 联系 86"/>
                  <p:cNvSpPr>
                    <a:spLocks noChangeArrowheads="1"/>
                  </p:cNvSpPr>
                  <p:nvPr/>
                </p:nvSpPr>
                <p:spPr bwMode="auto">
                  <a:xfrm>
                    <a:off x="1187624" y="5085184"/>
                    <a:ext cx="144016" cy="144016"/>
                  </a:xfrm>
                  <a:prstGeom prst="flowChartConnector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/>
                  <a:lstStyle>
                    <a:lvl1pPr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9pPr>
                  </a:lstStyle>
                  <a:p>
                    <a:pPr eaLnBrk="1" hangingPunct="1"/>
                    <a:endParaRPr lang="zh-CN" altLang="en-US"/>
                  </a:p>
                </p:txBody>
              </p:sp>
              <p:sp>
                <p:nvSpPr>
                  <p:cNvPr id="26659" name="流程图: 联系 87"/>
                  <p:cNvSpPr>
                    <a:spLocks noChangeArrowheads="1"/>
                  </p:cNvSpPr>
                  <p:nvPr/>
                </p:nvSpPr>
                <p:spPr bwMode="auto">
                  <a:xfrm>
                    <a:off x="2123728" y="5085184"/>
                    <a:ext cx="144016" cy="144016"/>
                  </a:xfrm>
                  <a:prstGeom prst="flowChartConnector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/>
                  <a:lstStyle>
                    <a:lvl1pPr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9pPr>
                  </a:lstStyle>
                  <a:p>
                    <a:pPr eaLnBrk="1" hangingPunct="1"/>
                    <a:endParaRPr lang="zh-CN" altLang="en-US"/>
                  </a:p>
                </p:txBody>
              </p:sp>
            </p:grpSp>
            <p:cxnSp>
              <p:nvCxnSpPr>
                <p:cNvPr id="26655" name="直接连接符 83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5436096" y="4365104"/>
                  <a:ext cx="8674" cy="792088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sp>
              <p:nvSpPr>
                <p:cNvPr id="26656" name="矩形标注 84"/>
                <p:cNvSpPr>
                  <a:spLocks noChangeArrowheads="1"/>
                </p:cNvSpPr>
                <p:nvPr/>
              </p:nvSpPr>
              <p:spPr bwMode="auto">
                <a:xfrm>
                  <a:off x="4697796" y="5229200"/>
                  <a:ext cx="720080" cy="504056"/>
                </a:xfrm>
                <a:prstGeom prst="wedgeRectCallout">
                  <a:avLst>
                    <a:gd name="adj1" fmla="val -20833"/>
                    <a:gd name="adj2" fmla="val 6250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9pPr>
                </a:lstStyle>
                <a:p>
                  <a:pPr eaLnBrk="1" hangingPunct="1"/>
                  <a:r>
                    <a:rPr lang="en-US" altLang="zh-CN" sz="2400" b="1" i="1">
                      <a:latin typeface="Times New Roman" charset="0"/>
                    </a:rPr>
                    <a:t>G</a:t>
                  </a:r>
                  <a:r>
                    <a:rPr lang="en-US" altLang="zh-CN" sz="2400" b="1" i="1" baseline="-25000">
                      <a:latin typeface="Times New Roman" charset="0"/>
                    </a:rPr>
                    <a:t>2</a:t>
                  </a:r>
                  <a:endParaRPr lang="zh-CN" altLang="en-US" sz="2400" b="1" i="1" baseline="-25000">
                    <a:latin typeface="Times New Roman" charset="0"/>
                  </a:endParaRPr>
                </a:p>
              </p:txBody>
            </p:sp>
            <p:cxnSp>
              <p:nvCxnSpPr>
                <p:cNvPr id="26657" name="直接连接符 85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4501736" y="4378551"/>
                  <a:ext cx="8674" cy="792088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</p:grpSp>
          <p:sp>
            <p:nvSpPr>
              <p:cNvPr id="26648" name="流程图: 联系 117"/>
              <p:cNvSpPr>
                <a:spLocks noChangeArrowheads="1"/>
              </p:cNvSpPr>
              <p:nvPr/>
            </p:nvSpPr>
            <p:spPr bwMode="auto">
              <a:xfrm rot="3275188">
                <a:off x="4240728" y="4897295"/>
                <a:ext cx="144018" cy="144024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6649" name="直接连接符 121"/>
              <p:cNvCxnSpPr>
                <a:cxnSpLocks noChangeShapeType="1"/>
                <a:endCxn id="26648" idx="2"/>
              </p:cNvCxnSpPr>
              <p:nvPr/>
            </p:nvCxnSpPr>
            <p:spPr bwMode="auto">
              <a:xfrm>
                <a:off x="3852260" y="4580857"/>
                <a:ext cx="418748" cy="329764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6650" name="直接连接符 129"/>
              <p:cNvCxnSpPr>
                <a:cxnSpLocks noChangeShapeType="1"/>
                <a:endCxn id="26659" idx="5"/>
              </p:cNvCxnSpPr>
              <p:nvPr/>
            </p:nvCxnSpPr>
            <p:spPr bwMode="auto">
              <a:xfrm>
                <a:off x="4284332" y="4940903"/>
                <a:ext cx="563678" cy="437856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6651" name="直接连接符 131"/>
              <p:cNvCxnSpPr>
                <a:cxnSpLocks noChangeShapeType="1"/>
                <a:stCxn id="26658" idx="6"/>
                <a:endCxn id="26648" idx="0"/>
              </p:cNvCxnSpPr>
              <p:nvPr/>
            </p:nvCxnSpPr>
            <p:spPr bwMode="auto">
              <a:xfrm flipV="1">
                <a:off x="3932947" y="4927579"/>
                <a:ext cx="438480" cy="400262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6652" name="直接连接符 132"/>
              <p:cNvCxnSpPr>
                <a:cxnSpLocks noChangeShapeType="1"/>
                <a:endCxn id="26648" idx="0"/>
              </p:cNvCxnSpPr>
              <p:nvPr/>
            </p:nvCxnSpPr>
            <p:spPr bwMode="auto">
              <a:xfrm flipH="1">
                <a:off x="4371427" y="4580857"/>
                <a:ext cx="416989" cy="34672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</p:grpSp>
        <p:grpSp>
          <p:nvGrpSpPr>
            <p:cNvPr id="26633" name="组合 88"/>
            <p:cNvGrpSpPr>
              <a:grpSpLocks/>
            </p:cNvGrpSpPr>
            <p:nvPr/>
          </p:nvGrpSpPr>
          <p:grpSpPr bwMode="auto">
            <a:xfrm>
              <a:off x="971600" y="4451860"/>
              <a:ext cx="1088854" cy="1395065"/>
              <a:chOff x="3780248" y="4508848"/>
              <a:chExt cx="1088854" cy="1395065"/>
            </a:xfrm>
          </p:grpSpPr>
          <p:grpSp>
            <p:nvGrpSpPr>
              <p:cNvPr id="26634" name="组合 111"/>
              <p:cNvGrpSpPr>
                <a:grpSpLocks/>
              </p:cNvGrpSpPr>
              <p:nvPr/>
            </p:nvGrpSpPr>
            <p:grpSpPr bwMode="auto">
              <a:xfrm>
                <a:off x="3780248" y="4508848"/>
                <a:ext cx="1088854" cy="1395065"/>
                <a:chOff x="4419310" y="4338210"/>
                <a:chExt cx="1088794" cy="1395046"/>
              </a:xfrm>
            </p:grpSpPr>
            <p:grpSp>
              <p:nvGrpSpPr>
                <p:cNvPr id="26639" name="组合 41"/>
                <p:cNvGrpSpPr>
                  <a:grpSpLocks/>
                </p:cNvGrpSpPr>
                <p:nvPr/>
              </p:nvGrpSpPr>
              <p:grpSpPr bwMode="auto">
                <a:xfrm>
                  <a:off x="4419310" y="4338210"/>
                  <a:ext cx="1080120" cy="144016"/>
                  <a:chOff x="1187624" y="5085184"/>
                  <a:chExt cx="1080120" cy="144016"/>
                </a:xfrm>
              </p:grpSpPr>
              <p:sp>
                <p:nvSpPr>
                  <p:cNvPr id="26645" name="流程图: 联系 90"/>
                  <p:cNvSpPr>
                    <a:spLocks noChangeArrowheads="1"/>
                  </p:cNvSpPr>
                  <p:nvPr/>
                </p:nvSpPr>
                <p:spPr bwMode="auto">
                  <a:xfrm>
                    <a:off x="1187624" y="5085184"/>
                    <a:ext cx="144016" cy="144016"/>
                  </a:xfrm>
                  <a:prstGeom prst="flowChartConnector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/>
                  <a:lstStyle>
                    <a:lvl1pPr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9pPr>
                  </a:lstStyle>
                  <a:p>
                    <a:pPr eaLnBrk="1" hangingPunct="1"/>
                    <a:endParaRPr lang="zh-CN" altLang="en-US"/>
                  </a:p>
                </p:txBody>
              </p:sp>
              <p:sp>
                <p:nvSpPr>
                  <p:cNvPr id="26646" name="流程图: 联系 92"/>
                  <p:cNvSpPr>
                    <a:spLocks noChangeArrowheads="1"/>
                  </p:cNvSpPr>
                  <p:nvPr/>
                </p:nvSpPr>
                <p:spPr bwMode="auto">
                  <a:xfrm>
                    <a:off x="2123728" y="5085184"/>
                    <a:ext cx="144016" cy="144016"/>
                  </a:xfrm>
                  <a:prstGeom prst="flowChartConnector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/>
                  <a:lstStyle>
                    <a:lvl1pPr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9pPr>
                  </a:lstStyle>
                  <a:p>
                    <a:pPr eaLnBrk="1" hangingPunct="1"/>
                    <a:endParaRPr lang="zh-CN" altLang="en-US"/>
                  </a:p>
                </p:txBody>
              </p:sp>
            </p:grpSp>
            <p:grpSp>
              <p:nvGrpSpPr>
                <p:cNvPr id="26640" name="组合 62"/>
                <p:cNvGrpSpPr>
                  <a:grpSpLocks/>
                </p:cNvGrpSpPr>
                <p:nvPr/>
              </p:nvGrpSpPr>
              <p:grpSpPr bwMode="auto">
                <a:xfrm>
                  <a:off x="4427984" y="5085184"/>
                  <a:ext cx="1080120" cy="144016"/>
                  <a:chOff x="1187624" y="5085184"/>
                  <a:chExt cx="1080120" cy="144016"/>
                </a:xfrm>
              </p:grpSpPr>
              <p:sp>
                <p:nvSpPr>
                  <p:cNvPr id="26643" name="流程图: 联系 86"/>
                  <p:cNvSpPr>
                    <a:spLocks noChangeArrowheads="1"/>
                  </p:cNvSpPr>
                  <p:nvPr/>
                </p:nvSpPr>
                <p:spPr bwMode="auto">
                  <a:xfrm>
                    <a:off x="1187624" y="5085184"/>
                    <a:ext cx="144016" cy="144016"/>
                  </a:xfrm>
                  <a:prstGeom prst="flowChartConnector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/>
                  <a:lstStyle>
                    <a:lvl1pPr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9pPr>
                  </a:lstStyle>
                  <a:p>
                    <a:pPr eaLnBrk="1" hangingPunct="1"/>
                    <a:endParaRPr lang="zh-CN" altLang="en-US"/>
                  </a:p>
                </p:txBody>
              </p:sp>
              <p:sp>
                <p:nvSpPr>
                  <p:cNvPr id="26644" name="流程图: 联系 87"/>
                  <p:cNvSpPr>
                    <a:spLocks noChangeArrowheads="1"/>
                  </p:cNvSpPr>
                  <p:nvPr/>
                </p:nvSpPr>
                <p:spPr bwMode="auto">
                  <a:xfrm>
                    <a:off x="2123728" y="5085184"/>
                    <a:ext cx="144016" cy="144016"/>
                  </a:xfrm>
                  <a:prstGeom prst="flowChartConnector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/>
                  <a:lstStyle>
                    <a:lvl1pPr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ea typeface="宋体" charset="0"/>
                      </a:defRPr>
                    </a:lvl9pPr>
                  </a:lstStyle>
                  <a:p>
                    <a:pPr eaLnBrk="1" hangingPunct="1"/>
                    <a:endParaRPr lang="zh-CN" altLang="en-US"/>
                  </a:p>
                </p:txBody>
              </p:sp>
            </p:grpSp>
            <p:sp>
              <p:nvSpPr>
                <p:cNvPr id="26641" name="矩形标注 84"/>
                <p:cNvSpPr>
                  <a:spLocks noChangeArrowheads="1"/>
                </p:cNvSpPr>
                <p:nvPr/>
              </p:nvSpPr>
              <p:spPr bwMode="auto">
                <a:xfrm>
                  <a:off x="4697796" y="5229200"/>
                  <a:ext cx="720080" cy="504056"/>
                </a:xfrm>
                <a:prstGeom prst="wedgeRectCallout">
                  <a:avLst>
                    <a:gd name="adj1" fmla="val -20833"/>
                    <a:gd name="adj2" fmla="val 6250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9pPr>
                </a:lstStyle>
                <a:p>
                  <a:pPr eaLnBrk="1" hangingPunct="1"/>
                  <a:r>
                    <a:rPr lang="en-US" altLang="zh-CN" sz="2400" b="1" i="1">
                      <a:latin typeface="Times New Roman" charset="0"/>
                    </a:rPr>
                    <a:t>G</a:t>
                  </a:r>
                  <a:r>
                    <a:rPr lang="en-US" altLang="zh-CN" sz="2400" b="1" i="1" baseline="-25000">
                      <a:latin typeface="Times New Roman" charset="0"/>
                    </a:rPr>
                    <a:t>1</a:t>
                  </a:r>
                  <a:endParaRPr lang="zh-CN" altLang="en-US" sz="2400" b="1" i="1" baseline="-25000">
                    <a:latin typeface="Times New Roman" charset="0"/>
                  </a:endParaRPr>
                </a:p>
              </p:txBody>
            </p:sp>
            <p:cxnSp>
              <p:nvCxnSpPr>
                <p:cNvPr id="26642" name="直接连接符 85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4501736" y="4378551"/>
                  <a:ext cx="8674" cy="792088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</p:grpSp>
          <p:sp>
            <p:nvSpPr>
              <p:cNvPr id="26635" name="流程图: 联系 117"/>
              <p:cNvSpPr>
                <a:spLocks noChangeArrowheads="1"/>
              </p:cNvSpPr>
              <p:nvPr/>
            </p:nvSpPr>
            <p:spPr bwMode="auto">
              <a:xfrm rot="3275188">
                <a:off x="4240728" y="4897295"/>
                <a:ext cx="144018" cy="144024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6636" name="直接连接符 129"/>
              <p:cNvCxnSpPr>
                <a:cxnSpLocks noChangeShapeType="1"/>
                <a:endCxn id="26644" idx="5"/>
              </p:cNvCxnSpPr>
              <p:nvPr/>
            </p:nvCxnSpPr>
            <p:spPr bwMode="auto">
              <a:xfrm>
                <a:off x="4284332" y="4940903"/>
                <a:ext cx="563678" cy="437856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6637" name="直接连接符 131"/>
              <p:cNvCxnSpPr>
                <a:cxnSpLocks noChangeShapeType="1"/>
                <a:stCxn id="26643" idx="6"/>
                <a:endCxn id="26635" idx="0"/>
              </p:cNvCxnSpPr>
              <p:nvPr/>
            </p:nvCxnSpPr>
            <p:spPr bwMode="auto">
              <a:xfrm flipV="1">
                <a:off x="3932947" y="4927579"/>
                <a:ext cx="438480" cy="400262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6638" name="直接连接符 132"/>
              <p:cNvCxnSpPr>
                <a:cxnSpLocks noChangeShapeType="1"/>
                <a:endCxn id="26635" idx="0"/>
              </p:cNvCxnSpPr>
              <p:nvPr/>
            </p:nvCxnSpPr>
            <p:spPr bwMode="auto">
              <a:xfrm flipH="1">
                <a:off x="4371427" y="4580857"/>
                <a:ext cx="416989" cy="34672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</p:grpSp>
      </p:grpSp>
    </p:spTree>
    <p:extLst>
      <p:ext uri="{BB962C8B-B14F-4D97-AF65-F5344CB8AC3E}">
        <p14:creationId xmlns:p14="http://schemas.microsoft.com/office/powerpoint/2010/main" val="15186340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图的</a:t>
            </a:r>
            <a:r>
              <a:rPr lang="en-US" altLang="zh-CN" dirty="0">
                <a:latin typeface="+mn-ea"/>
                <a:ea typeface="+mn-ea"/>
              </a:rPr>
              <a:t>(</a:t>
            </a:r>
            <a:r>
              <a:rPr lang="zh-CN" altLang="en-US" dirty="0">
                <a:latin typeface="+mn-ea"/>
                <a:ea typeface="+mn-ea"/>
              </a:rPr>
              <a:t>点</a:t>
            </a:r>
            <a:r>
              <a:rPr lang="en-US" altLang="zh-CN" dirty="0">
                <a:latin typeface="+mn-ea"/>
                <a:ea typeface="+mn-ea"/>
              </a:rPr>
              <a:t>)</a:t>
            </a:r>
            <a:r>
              <a:rPr lang="zh-CN" altLang="en-US" dirty="0">
                <a:latin typeface="+mn-ea"/>
                <a:ea typeface="+mn-ea"/>
              </a:rPr>
              <a:t>连通度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628775"/>
            <a:ext cx="8424862" cy="4895850"/>
          </a:xfrm>
        </p:spPr>
        <p:txBody>
          <a:bodyPr/>
          <a:lstStyle/>
          <a:p>
            <a:pPr algn="just" eaLnBrk="1" hangingPunct="1">
              <a:spcBef>
                <a:spcPct val="70000"/>
              </a:spcBef>
            </a:pPr>
            <a:r>
              <a:rPr kumimoji="0" lang="zh-CN" altLang="en-US" sz="2600" b="1" dirty="0">
                <a:latin typeface="+mn-ea"/>
              </a:rPr>
              <a:t>定义：使非平凡连通图</a:t>
            </a:r>
            <a:r>
              <a:rPr kumimoji="0" lang="en-US" altLang="zh-CN" sz="2600" b="1" i="1" dirty="0">
                <a:latin typeface="+mn-ea"/>
              </a:rPr>
              <a:t>G</a:t>
            </a:r>
            <a:r>
              <a:rPr kumimoji="0" lang="zh-CN" altLang="en-US" sz="2600" b="1" dirty="0">
                <a:latin typeface="+mn-ea"/>
              </a:rPr>
              <a:t>成为</a:t>
            </a:r>
            <a:r>
              <a:rPr kumimoji="0" lang="zh-CN" altLang="en-US" sz="2600" b="1" i="1" dirty="0">
                <a:solidFill>
                  <a:srgbClr val="0000FF"/>
                </a:solidFill>
                <a:latin typeface="+mn-ea"/>
              </a:rPr>
              <a:t>不连通图或者平凡图</a:t>
            </a:r>
            <a:r>
              <a:rPr kumimoji="0" lang="zh-CN" altLang="en-US" sz="2600" b="1" dirty="0">
                <a:latin typeface="+mn-ea"/>
              </a:rPr>
              <a:t>需要删除的</a:t>
            </a:r>
            <a:r>
              <a:rPr kumimoji="0" lang="zh-CN" altLang="en-US" sz="2600" b="1" i="1" dirty="0">
                <a:solidFill>
                  <a:srgbClr val="0000FF"/>
                </a:solidFill>
                <a:latin typeface="+mn-ea"/>
              </a:rPr>
              <a:t>最少</a:t>
            </a:r>
            <a:r>
              <a:rPr kumimoji="0" lang="zh-CN" altLang="en-US" sz="2600" b="1" dirty="0">
                <a:latin typeface="+mn-ea"/>
              </a:rPr>
              <a:t>顶点数称为图</a:t>
            </a:r>
            <a:r>
              <a:rPr kumimoji="0" lang="en-US" altLang="zh-CN" sz="2600" b="1" i="1" dirty="0">
                <a:latin typeface="+mn-ea"/>
              </a:rPr>
              <a:t>G</a:t>
            </a:r>
            <a:r>
              <a:rPr kumimoji="0" lang="zh-CN" altLang="en-US" sz="2600" b="1" dirty="0">
                <a:latin typeface="+mn-ea"/>
              </a:rPr>
              <a:t>的</a:t>
            </a:r>
            <a:r>
              <a:rPr kumimoji="0" lang="en-US" altLang="zh-CN" sz="2600" b="1" i="1" dirty="0">
                <a:solidFill>
                  <a:srgbClr val="FF0000"/>
                </a:solidFill>
                <a:latin typeface="+mn-ea"/>
              </a:rPr>
              <a:t>(</a:t>
            </a:r>
            <a:r>
              <a:rPr kumimoji="0" lang="zh-CN" altLang="en-US" sz="2600" b="1" i="1" dirty="0">
                <a:solidFill>
                  <a:srgbClr val="FF0000"/>
                </a:solidFill>
                <a:latin typeface="+mn-ea"/>
              </a:rPr>
              <a:t>点</a:t>
            </a:r>
            <a:r>
              <a:rPr kumimoji="0" lang="en-US" altLang="zh-CN" sz="2600" b="1" i="1" dirty="0">
                <a:solidFill>
                  <a:srgbClr val="FF0000"/>
                </a:solidFill>
                <a:latin typeface="+mn-ea"/>
              </a:rPr>
              <a:t>)</a:t>
            </a:r>
            <a:r>
              <a:rPr kumimoji="0" lang="zh-CN" altLang="en-US" sz="2600" b="1" i="1" dirty="0">
                <a:solidFill>
                  <a:srgbClr val="FF0000"/>
                </a:solidFill>
                <a:latin typeface="+mn-ea"/>
              </a:rPr>
              <a:t>连通度</a:t>
            </a:r>
            <a:r>
              <a:rPr kumimoji="0" lang="zh-CN" altLang="en-US" sz="2600" b="1" dirty="0">
                <a:latin typeface="+mn-ea"/>
              </a:rPr>
              <a:t>，记为</a:t>
            </a:r>
            <a:r>
              <a:rPr kumimoji="0" lang="en-US" altLang="zh-CN" sz="2800" b="1" i="1" dirty="0">
                <a:latin typeface="+mn-ea"/>
              </a:rPr>
              <a:t>κ</a:t>
            </a:r>
            <a:r>
              <a:rPr kumimoji="0" lang="en-US" altLang="zh-CN" sz="2600" b="1" dirty="0">
                <a:latin typeface="+mn-ea"/>
              </a:rPr>
              <a:t>(</a:t>
            </a:r>
            <a:r>
              <a:rPr kumimoji="0" lang="en-US" altLang="zh-CN" sz="2600" b="1" i="1" dirty="0">
                <a:latin typeface="+mn-ea"/>
              </a:rPr>
              <a:t>G</a:t>
            </a:r>
            <a:r>
              <a:rPr kumimoji="0" lang="en-US" altLang="zh-CN" sz="2600" b="1" dirty="0">
                <a:latin typeface="+mn-ea"/>
              </a:rPr>
              <a:t>)</a:t>
            </a:r>
            <a:r>
              <a:rPr kumimoji="0" lang="zh-CN" altLang="en-US" sz="2600" b="1" dirty="0">
                <a:latin typeface="+mn-ea"/>
              </a:rPr>
              <a:t>。</a:t>
            </a:r>
            <a:r>
              <a:rPr kumimoji="0" lang="en-US" altLang="zh-CN" sz="1900" b="1" dirty="0">
                <a:solidFill>
                  <a:srgbClr val="996600"/>
                </a:solidFill>
                <a:latin typeface="+mn-ea"/>
              </a:rPr>
              <a:t>(</a:t>
            </a:r>
            <a:r>
              <a:rPr kumimoji="0" lang="zh-CN" altLang="en-US" sz="1900" b="1" dirty="0">
                <a:solidFill>
                  <a:srgbClr val="996600"/>
                </a:solidFill>
                <a:latin typeface="+mn-ea"/>
              </a:rPr>
              <a:t>注意：这不意味着任意删除</a:t>
            </a:r>
            <a:r>
              <a:rPr kumimoji="0" lang="en-US" altLang="zh-CN" sz="1900" b="1" i="1" dirty="0">
                <a:solidFill>
                  <a:srgbClr val="996600"/>
                </a:solidFill>
                <a:latin typeface="+mn-ea"/>
              </a:rPr>
              <a:t>κ</a:t>
            </a:r>
            <a:r>
              <a:rPr kumimoji="0" lang="en-US" altLang="zh-CN" sz="1900" b="1" dirty="0">
                <a:solidFill>
                  <a:srgbClr val="996600"/>
                </a:solidFill>
                <a:latin typeface="+mn-ea"/>
              </a:rPr>
              <a:t>(</a:t>
            </a:r>
            <a:r>
              <a:rPr kumimoji="0" lang="en-US" altLang="zh-CN" sz="1900" b="1" i="1" dirty="0">
                <a:solidFill>
                  <a:srgbClr val="996600"/>
                </a:solidFill>
                <a:latin typeface="+mn-ea"/>
              </a:rPr>
              <a:t>G</a:t>
            </a:r>
            <a:r>
              <a:rPr kumimoji="0" lang="en-US" altLang="zh-CN" sz="1900" b="1" dirty="0">
                <a:solidFill>
                  <a:srgbClr val="996600"/>
                </a:solidFill>
                <a:latin typeface="+mn-ea"/>
              </a:rPr>
              <a:t>)</a:t>
            </a:r>
            <a:r>
              <a:rPr kumimoji="0" lang="zh-CN" altLang="en-US" sz="1900" b="1" dirty="0">
                <a:solidFill>
                  <a:srgbClr val="996600"/>
                </a:solidFill>
                <a:latin typeface="+mn-ea"/>
              </a:rPr>
              <a:t>个点就一定会使该图不连通</a:t>
            </a:r>
            <a:r>
              <a:rPr kumimoji="0" lang="en-US" altLang="zh-CN" sz="1900" b="1" dirty="0">
                <a:solidFill>
                  <a:srgbClr val="996600"/>
                </a:solidFill>
                <a:latin typeface="+mn-ea"/>
              </a:rPr>
              <a:t>)</a:t>
            </a:r>
            <a:r>
              <a:rPr kumimoji="0" lang="en-US" altLang="zh-CN" sz="2600" b="1" dirty="0">
                <a:latin typeface="+mn-ea"/>
              </a:rPr>
              <a:t> </a:t>
            </a:r>
          </a:p>
          <a:p>
            <a:pPr marL="365760" lvl="1" indent="0" algn="just">
              <a:buNone/>
            </a:pPr>
            <a:r>
              <a:rPr kumimoji="0" lang="zh-CN" altLang="en-US" sz="2300" b="1" dirty="0">
                <a:solidFill>
                  <a:schemeClr val="tx2"/>
                </a:solidFill>
                <a:latin typeface="+mn-ea"/>
              </a:rPr>
              <a:t>约定：不连通图或平凡图的连通度为</a:t>
            </a:r>
            <a:r>
              <a:rPr kumimoji="0" lang="en-US" altLang="zh-CN" sz="2300" b="1" dirty="0">
                <a:solidFill>
                  <a:schemeClr val="tx2"/>
                </a:solidFill>
                <a:latin typeface="+mn-ea"/>
              </a:rPr>
              <a:t>0</a:t>
            </a:r>
            <a:r>
              <a:rPr kumimoji="0" lang="zh-CN" altLang="en-US" sz="2300" b="1" dirty="0">
                <a:solidFill>
                  <a:schemeClr val="tx2"/>
                </a:solidFill>
                <a:latin typeface="+mn-ea"/>
              </a:rPr>
              <a:t>，而</a:t>
            </a:r>
            <a:r>
              <a:rPr kumimoji="0" lang="el-GR" altLang="zh-CN" sz="2500" b="1" i="1" dirty="0">
                <a:solidFill>
                  <a:schemeClr val="tx2"/>
                </a:solidFill>
                <a:latin typeface="+mn-ea"/>
              </a:rPr>
              <a:t>κ</a:t>
            </a:r>
            <a:r>
              <a:rPr kumimoji="0" lang="el-GR" altLang="zh-CN" sz="2300" b="1" dirty="0">
                <a:solidFill>
                  <a:schemeClr val="tx2"/>
                </a:solidFill>
                <a:latin typeface="+mn-ea"/>
              </a:rPr>
              <a:t>(</a:t>
            </a:r>
            <a:r>
              <a:rPr kumimoji="0" lang="en-US" altLang="zh-CN" sz="2300" b="1" i="1" dirty="0" err="1">
                <a:solidFill>
                  <a:schemeClr val="tx2"/>
                </a:solidFill>
                <a:latin typeface="+mn-ea"/>
              </a:rPr>
              <a:t>K</a:t>
            </a:r>
            <a:r>
              <a:rPr kumimoji="0" lang="en-US" altLang="zh-CN" sz="2300" b="1" i="1" baseline="-25000" dirty="0" err="1">
                <a:solidFill>
                  <a:schemeClr val="tx2"/>
                </a:solidFill>
                <a:latin typeface="+mn-ea"/>
              </a:rPr>
              <a:t>n</a:t>
            </a:r>
            <a:r>
              <a:rPr kumimoji="0" lang="en-US" altLang="zh-CN" sz="2300" b="1" dirty="0">
                <a:solidFill>
                  <a:schemeClr val="tx2"/>
                </a:solidFill>
                <a:latin typeface="+mn-ea"/>
              </a:rPr>
              <a:t>)=</a:t>
            </a:r>
            <a:r>
              <a:rPr kumimoji="0" lang="en-US" altLang="zh-CN" sz="2300" b="1" i="1" dirty="0">
                <a:solidFill>
                  <a:schemeClr val="tx2"/>
                </a:solidFill>
                <a:latin typeface="+mn-ea"/>
              </a:rPr>
              <a:t>n</a:t>
            </a:r>
            <a:r>
              <a:rPr kumimoji="0" lang="en-US" altLang="zh-CN" sz="2300" b="1" dirty="0">
                <a:solidFill>
                  <a:schemeClr val="tx2"/>
                </a:solidFill>
                <a:latin typeface="+mn-ea"/>
              </a:rPr>
              <a:t>-1</a:t>
            </a:r>
            <a:endParaRPr kumimoji="0" lang="zh-CN" altLang="en-US" sz="2300" b="1" dirty="0">
              <a:solidFill>
                <a:schemeClr val="tx2"/>
              </a:solidFill>
              <a:latin typeface="+mn-ea"/>
            </a:endParaRPr>
          </a:p>
          <a:p>
            <a:pPr lvl="1" eaLnBrk="1" hangingPunct="1">
              <a:spcBef>
                <a:spcPct val="70000"/>
              </a:spcBef>
            </a:pPr>
            <a:r>
              <a:rPr kumimoji="0" lang="zh-CN" altLang="en-US" b="1" dirty="0">
                <a:latin typeface="+mn-ea"/>
              </a:rPr>
              <a:t>若图</a:t>
            </a:r>
            <a:r>
              <a:rPr kumimoji="0" lang="en-US" altLang="zh-CN" b="1" i="1" dirty="0">
                <a:latin typeface="+mn-ea"/>
              </a:rPr>
              <a:t>G</a:t>
            </a:r>
            <a:r>
              <a:rPr kumimoji="0" lang="zh-CN" altLang="en-US" b="1" dirty="0">
                <a:latin typeface="+mn-ea"/>
              </a:rPr>
              <a:t>的连通度</a:t>
            </a:r>
            <a:r>
              <a:rPr kumimoji="0" lang="zh-CN" altLang="en-US" b="1" i="1" dirty="0">
                <a:solidFill>
                  <a:srgbClr val="0000FF"/>
                </a:solidFill>
                <a:latin typeface="+mn-ea"/>
              </a:rPr>
              <a:t>不小于</a:t>
            </a:r>
            <a:r>
              <a:rPr kumimoji="0" lang="en-US" altLang="zh-CN" b="1" i="1" dirty="0">
                <a:solidFill>
                  <a:srgbClr val="0000FF"/>
                </a:solidFill>
                <a:latin typeface="+mn-ea"/>
              </a:rPr>
              <a:t> </a:t>
            </a:r>
            <a:r>
              <a:rPr kumimoji="0" lang="en-US" altLang="zh-CN" b="1" i="1" dirty="0">
                <a:latin typeface="+mn-ea"/>
              </a:rPr>
              <a:t>k</a:t>
            </a:r>
            <a:r>
              <a:rPr kumimoji="0" lang="en-US" altLang="zh-CN" b="1" dirty="0">
                <a:latin typeface="+mn-ea"/>
              </a:rPr>
              <a:t>, </a:t>
            </a:r>
            <a:r>
              <a:rPr kumimoji="0" lang="zh-CN" altLang="en-US" b="1" dirty="0">
                <a:latin typeface="+mn-ea"/>
              </a:rPr>
              <a:t>则称</a:t>
            </a:r>
            <a:r>
              <a:rPr kumimoji="0" lang="en-US" altLang="zh-CN" b="1" i="1" dirty="0">
                <a:latin typeface="+mn-ea"/>
              </a:rPr>
              <a:t>G</a:t>
            </a:r>
            <a:r>
              <a:rPr kumimoji="0" lang="zh-CN" altLang="en-US" b="1" dirty="0">
                <a:latin typeface="+mn-ea"/>
              </a:rPr>
              <a:t>是</a:t>
            </a:r>
            <a:r>
              <a:rPr kumimoji="0" lang="en-US" altLang="zh-CN" b="1" i="1" dirty="0">
                <a:solidFill>
                  <a:srgbClr val="FF0000"/>
                </a:solidFill>
                <a:latin typeface="+mn-ea"/>
              </a:rPr>
              <a:t>k</a:t>
            </a:r>
            <a:r>
              <a:rPr kumimoji="0" lang="en-US" altLang="zh-CN" b="1" dirty="0">
                <a:solidFill>
                  <a:srgbClr val="FF0000"/>
                </a:solidFill>
                <a:latin typeface="+mn-ea"/>
              </a:rPr>
              <a:t>-</a:t>
            </a:r>
            <a:r>
              <a:rPr kumimoji="0" lang="zh-CN" altLang="en-US" b="1" dirty="0">
                <a:solidFill>
                  <a:srgbClr val="FF0000"/>
                </a:solidFill>
                <a:latin typeface="+mn-ea"/>
              </a:rPr>
              <a:t>连通图</a:t>
            </a:r>
            <a:r>
              <a:rPr kumimoji="0" lang="zh-CN" altLang="en-US" b="1" dirty="0">
                <a:latin typeface="+mn-ea"/>
              </a:rPr>
              <a:t>；</a:t>
            </a:r>
          </a:p>
          <a:p>
            <a:pPr lvl="1" algn="ctr" eaLnBrk="1" hangingPunct="1">
              <a:lnSpc>
                <a:spcPct val="110000"/>
              </a:lnSpc>
              <a:spcBef>
                <a:spcPct val="70000"/>
              </a:spcBef>
              <a:buFont typeface="Wingdings" charset="2"/>
              <a:buNone/>
            </a:pP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(</a:t>
            </a:r>
            <a:r>
              <a:rPr kumimoji="0" lang="en-US" altLang="zh-CN" sz="2400" b="1" i="1" dirty="0">
                <a:solidFill>
                  <a:srgbClr val="996600"/>
                </a:solidFill>
                <a:latin typeface="+mn-ea"/>
              </a:rPr>
              <a:t>k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-</a:t>
            </a:r>
            <a:r>
              <a:rPr kumimoji="0" lang="zh-CN" altLang="en-US" sz="2400" b="1" dirty="0">
                <a:solidFill>
                  <a:srgbClr val="996600"/>
                </a:solidFill>
                <a:latin typeface="+mn-ea"/>
              </a:rPr>
              <a:t>连通图，即</a:t>
            </a:r>
            <a:r>
              <a:rPr kumimoji="0" lang="en-US" altLang="zh-CN" sz="2400" b="1" dirty="0">
                <a:latin typeface="+mn-ea"/>
              </a:rPr>
              <a:t> </a:t>
            </a:r>
            <a:r>
              <a:rPr kumimoji="0" lang="en-US" altLang="zh-CN" sz="2400" b="1" i="1" dirty="0">
                <a:solidFill>
                  <a:srgbClr val="996600"/>
                </a:solidFill>
                <a:latin typeface="+mn-ea"/>
              </a:rPr>
              <a:t>κ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(</a:t>
            </a:r>
            <a:r>
              <a:rPr kumimoji="0" lang="en-US" altLang="zh-CN" sz="2400" b="1" i="1" dirty="0">
                <a:solidFill>
                  <a:srgbClr val="996600"/>
                </a:solidFill>
                <a:latin typeface="+mn-ea"/>
              </a:rPr>
              <a:t>G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)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  <a:sym typeface="Symbol" charset="2"/>
              </a:rPr>
              <a:t></a:t>
            </a:r>
            <a:r>
              <a:rPr kumimoji="0" lang="en-US" altLang="zh-CN" sz="2400" b="1" i="1" dirty="0">
                <a:solidFill>
                  <a:srgbClr val="996600"/>
                </a:solidFill>
                <a:latin typeface="+mn-ea"/>
                <a:sym typeface="Symbol" charset="2"/>
              </a:rPr>
              <a:t>k</a:t>
            </a:r>
            <a:r>
              <a:rPr kumimoji="0" lang="zh-CN" altLang="en-US" sz="2400" b="1" dirty="0">
                <a:solidFill>
                  <a:srgbClr val="996600"/>
                </a:solidFill>
                <a:latin typeface="+mn-ea"/>
                <a:sym typeface="Symbol" charset="2"/>
              </a:rPr>
              <a:t>：</a:t>
            </a:r>
            <a:r>
              <a:rPr kumimoji="0" lang="zh-CN" altLang="en-US" sz="2400" b="1" dirty="0">
                <a:solidFill>
                  <a:srgbClr val="996600"/>
                </a:solidFill>
                <a:latin typeface="+mn-ea"/>
              </a:rPr>
              <a:t>删除少于</a:t>
            </a:r>
            <a:r>
              <a:rPr kumimoji="0" lang="en-US" altLang="zh-CN" sz="2400" b="1" i="1" dirty="0">
                <a:solidFill>
                  <a:srgbClr val="996600"/>
                </a:solidFill>
                <a:latin typeface="+mn-ea"/>
              </a:rPr>
              <a:t>k</a:t>
            </a:r>
            <a:r>
              <a:rPr kumimoji="0" lang="zh-CN" altLang="en-US" sz="2400" b="1" dirty="0">
                <a:solidFill>
                  <a:srgbClr val="996600"/>
                </a:solidFill>
                <a:latin typeface="+mn-ea"/>
              </a:rPr>
              <a:t>个顶点，它依然连通。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)</a:t>
            </a:r>
          </a:p>
          <a:p>
            <a:pPr lvl="1" algn="ctr" eaLnBrk="1" hangingPunct="1">
              <a:lnSpc>
                <a:spcPct val="110000"/>
              </a:lnSpc>
              <a:spcBef>
                <a:spcPct val="70000"/>
              </a:spcBef>
              <a:buFont typeface="Wingdings" charset="2"/>
              <a:buNone/>
            </a:pP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( </a:t>
            </a:r>
            <a:r>
              <a:rPr kumimoji="0" lang="en-US" altLang="zh-CN" sz="2400" b="1" i="1" dirty="0">
                <a:solidFill>
                  <a:srgbClr val="996600"/>
                </a:solidFill>
                <a:latin typeface="+mn-ea"/>
              </a:rPr>
              <a:t>κ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(</a:t>
            </a:r>
            <a:r>
              <a:rPr kumimoji="0" lang="en-US" altLang="zh-CN" sz="2400" b="1" i="1" dirty="0">
                <a:solidFill>
                  <a:srgbClr val="996600"/>
                </a:solidFill>
                <a:latin typeface="+mn-ea"/>
              </a:rPr>
              <a:t>G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)=</a:t>
            </a:r>
            <a:r>
              <a:rPr kumimoji="0" lang="en-US" altLang="zh-CN" sz="2400" b="1" i="1" dirty="0">
                <a:solidFill>
                  <a:srgbClr val="996600"/>
                </a:solidFill>
                <a:latin typeface="+mn-ea"/>
                <a:sym typeface="Symbol" charset="2"/>
              </a:rPr>
              <a:t>k</a:t>
            </a:r>
            <a:r>
              <a:rPr kumimoji="0" lang="zh-CN" altLang="en-US" sz="2400" b="1" dirty="0">
                <a:solidFill>
                  <a:srgbClr val="996600"/>
                </a:solidFill>
                <a:latin typeface="+mn-ea"/>
                <a:sym typeface="Symbol" charset="2"/>
              </a:rPr>
              <a:t>：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 </a:t>
            </a:r>
            <a:r>
              <a:rPr kumimoji="0" lang="en-US" altLang="zh-CN" sz="2400" b="1" i="1" dirty="0">
                <a:solidFill>
                  <a:srgbClr val="996600"/>
                </a:solidFill>
                <a:latin typeface="+mn-ea"/>
              </a:rPr>
              <a:t>k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-</a:t>
            </a:r>
            <a:r>
              <a:rPr kumimoji="0" lang="zh-CN" altLang="en-US" sz="2400" b="1" dirty="0">
                <a:solidFill>
                  <a:srgbClr val="996600"/>
                </a:solidFill>
                <a:latin typeface="+mn-ea"/>
              </a:rPr>
              <a:t>连通图，且有</a:t>
            </a:r>
            <a:r>
              <a:rPr kumimoji="0" lang="en-US" altLang="zh-CN" sz="2400" b="1" i="1" dirty="0">
                <a:solidFill>
                  <a:srgbClr val="996600"/>
                </a:solidFill>
                <a:latin typeface="+mn-ea"/>
              </a:rPr>
              <a:t>k</a:t>
            </a:r>
            <a:r>
              <a:rPr kumimoji="0" lang="zh-CN" altLang="en-US" sz="2400" b="1" dirty="0">
                <a:solidFill>
                  <a:srgbClr val="996600"/>
                </a:solidFill>
                <a:latin typeface="+mn-ea"/>
              </a:rPr>
              <a:t>个顶点，删除它们就不连通。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)</a:t>
            </a:r>
          </a:p>
        </p:txBody>
      </p:sp>
      <p:sp>
        <p:nvSpPr>
          <p:cNvPr id="27652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A714D34D-8657-4749-92C2-D4F8F813B1F1}" type="slidenum">
              <a:rPr lang="en-US" altLang="zh-CN"/>
              <a:pPr/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836774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图的边连通度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557338"/>
            <a:ext cx="8424862" cy="5111750"/>
          </a:xfrm>
        </p:spPr>
        <p:txBody>
          <a:bodyPr/>
          <a:lstStyle/>
          <a:p>
            <a:pPr algn="just" eaLnBrk="1" hangingPunct="1">
              <a:lnSpc>
                <a:spcPct val="115000"/>
              </a:lnSpc>
              <a:spcBef>
                <a:spcPct val="30000"/>
              </a:spcBef>
            </a:pPr>
            <a:r>
              <a:rPr kumimoji="0" lang="zh-CN" altLang="en-US" sz="2600" b="1" dirty="0">
                <a:latin typeface="+mn-ea"/>
              </a:rPr>
              <a:t>类似地，使非平凡连通图</a:t>
            </a:r>
            <a:r>
              <a:rPr kumimoji="0" lang="en-US" altLang="zh-CN" sz="2600" b="1" dirty="0">
                <a:latin typeface="+mn-ea"/>
              </a:rPr>
              <a:t>G</a:t>
            </a:r>
            <a:r>
              <a:rPr kumimoji="0" lang="zh-CN" altLang="en-US" sz="2600" b="1" dirty="0">
                <a:latin typeface="+mn-ea"/>
              </a:rPr>
              <a:t>变成</a:t>
            </a:r>
            <a:r>
              <a:rPr kumimoji="0" lang="zh-CN" altLang="en-US" sz="2600" b="1" i="1" dirty="0">
                <a:solidFill>
                  <a:srgbClr val="0000FF"/>
                </a:solidFill>
                <a:latin typeface="+mn-ea"/>
              </a:rPr>
              <a:t>不连通 </a:t>
            </a:r>
            <a:r>
              <a:rPr kumimoji="0" lang="zh-CN" altLang="en-US" sz="2600" b="1" dirty="0">
                <a:latin typeface="+mn-ea"/>
              </a:rPr>
              <a:t>需要删除的</a:t>
            </a:r>
            <a:r>
              <a:rPr kumimoji="0" lang="zh-CN" altLang="en-US" sz="2600" b="1" i="1" dirty="0">
                <a:solidFill>
                  <a:srgbClr val="0000FF"/>
                </a:solidFill>
                <a:latin typeface="+mn-ea"/>
              </a:rPr>
              <a:t>最少</a:t>
            </a:r>
            <a:r>
              <a:rPr kumimoji="0" lang="zh-CN" altLang="en-US" sz="2600" b="1" dirty="0">
                <a:latin typeface="+mn-ea"/>
              </a:rPr>
              <a:t>边数称为图</a:t>
            </a:r>
            <a:r>
              <a:rPr kumimoji="0" lang="en-US" altLang="zh-CN" sz="2600" b="1" dirty="0">
                <a:latin typeface="+mn-ea"/>
              </a:rPr>
              <a:t>G</a:t>
            </a:r>
            <a:r>
              <a:rPr kumimoji="0" lang="zh-CN" altLang="en-US" sz="2600" b="1" dirty="0">
                <a:latin typeface="+mn-ea"/>
              </a:rPr>
              <a:t>的</a:t>
            </a:r>
            <a:r>
              <a:rPr kumimoji="0" lang="zh-CN" altLang="en-US" sz="2600" b="1" i="1" dirty="0">
                <a:solidFill>
                  <a:srgbClr val="FF0000"/>
                </a:solidFill>
                <a:latin typeface="+mn-ea"/>
              </a:rPr>
              <a:t>边连通度</a:t>
            </a:r>
            <a:r>
              <a:rPr kumimoji="0" lang="zh-CN" altLang="en-US" sz="2600" b="1" dirty="0">
                <a:latin typeface="+mn-ea"/>
              </a:rPr>
              <a:t>。记为</a:t>
            </a:r>
            <a:r>
              <a:rPr kumimoji="0" lang="zh-CN" altLang="en-US" sz="2600" b="1" dirty="0">
                <a:latin typeface="+mn-ea"/>
                <a:sym typeface="Symbol" charset="2"/>
              </a:rPr>
              <a:t></a:t>
            </a:r>
            <a:r>
              <a:rPr kumimoji="0" lang="en-US" altLang="zh-CN" sz="2600" b="1" dirty="0">
                <a:latin typeface="+mn-ea"/>
              </a:rPr>
              <a:t>(G)</a:t>
            </a:r>
            <a:r>
              <a:rPr kumimoji="0" lang="zh-CN" altLang="en-US" sz="2600" b="1" dirty="0">
                <a:latin typeface="+mn-ea"/>
              </a:rPr>
              <a:t>。 </a:t>
            </a:r>
            <a:endParaRPr kumimoji="0" lang="en-US" altLang="zh-CN" sz="2600" b="1" dirty="0">
              <a:latin typeface="+mn-ea"/>
            </a:endParaRPr>
          </a:p>
          <a:p>
            <a:pPr marL="0" indent="0" algn="just" eaLnBrk="1" hangingPunct="1">
              <a:lnSpc>
                <a:spcPct val="115000"/>
              </a:lnSpc>
              <a:spcBef>
                <a:spcPct val="30000"/>
              </a:spcBef>
              <a:buNone/>
            </a:pPr>
            <a:r>
              <a:rPr kumimoji="0" lang="en-US" altLang="zh-CN" sz="1900" b="1" dirty="0">
                <a:solidFill>
                  <a:srgbClr val="996600"/>
                </a:solidFill>
                <a:latin typeface="+mn-ea"/>
              </a:rPr>
              <a:t>    (</a:t>
            </a:r>
            <a:r>
              <a:rPr kumimoji="0" lang="zh-CN" altLang="en-US" sz="1900" b="1" dirty="0">
                <a:solidFill>
                  <a:srgbClr val="996600"/>
                </a:solidFill>
                <a:latin typeface="+mn-ea"/>
              </a:rPr>
              <a:t>注意：这不意味着任意删除</a:t>
            </a:r>
            <a:r>
              <a:rPr kumimoji="0" lang="zh-CN" altLang="en-US" sz="2600" b="1" dirty="0">
                <a:solidFill>
                  <a:srgbClr val="996600"/>
                </a:solidFill>
                <a:latin typeface="+mn-ea"/>
                <a:sym typeface="Symbol" charset="2"/>
              </a:rPr>
              <a:t></a:t>
            </a:r>
            <a:r>
              <a:rPr kumimoji="0" lang="en-US" altLang="zh-CN" sz="1900" b="1" dirty="0">
                <a:solidFill>
                  <a:srgbClr val="996600"/>
                </a:solidFill>
                <a:latin typeface="+mn-ea"/>
              </a:rPr>
              <a:t>(G)</a:t>
            </a:r>
            <a:r>
              <a:rPr kumimoji="0" lang="zh-CN" altLang="en-US" sz="1900" b="1" dirty="0">
                <a:solidFill>
                  <a:srgbClr val="996600"/>
                </a:solidFill>
                <a:latin typeface="+mn-ea"/>
              </a:rPr>
              <a:t>条边就一定会使该图不连通</a:t>
            </a:r>
            <a:r>
              <a:rPr kumimoji="0" lang="en-US" altLang="zh-CN" sz="1900" b="1" dirty="0">
                <a:solidFill>
                  <a:srgbClr val="996600"/>
                </a:solidFill>
                <a:latin typeface="+mn-ea"/>
              </a:rPr>
              <a:t>)</a:t>
            </a:r>
            <a:r>
              <a:rPr kumimoji="0" lang="en-US" altLang="zh-CN" sz="2600" b="1" dirty="0">
                <a:latin typeface="+mn-ea"/>
              </a:rPr>
              <a:t> </a:t>
            </a:r>
          </a:p>
          <a:p>
            <a:pPr algn="just" eaLnBrk="1" hangingPunct="1">
              <a:lnSpc>
                <a:spcPct val="115000"/>
              </a:lnSpc>
              <a:spcBef>
                <a:spcPct val="30000"/>
              </a:spcBef>
              <a:buFont typeface="Wingdings" charset="2"/>
              <a:buNone/>
            </a:pPr>
            <a:r>
              <a:rPr kumimoji="0" lang="en-US" altLang="zh-CN" sz="2600" b="1" dirty="0">
                <a:solidFill>
                  <a:schemeClr val="tx2"/>
                </a:solidFill>
                <a:latin typeface="+mn-ea"/>
              </a:rPr>
              <a:t>  </a:t>
            </a:r>
            <a:r>
              <a:rPr kumimoji="0" lang="zh-CN" altLang="en-US" sz="2600" b="1" dirty="0">
                <a:solidFill>
                  <a:schemeClr val="tx2"/>
                </a:solidFill>
                <a:latin typeface="+mn-ea"/>
              </a:rPr>
              <a:t>约定：不连通图或平凡图的边连通度为</a:t>
            </a:r>
            <a:r>
              <a:rPr kumimoji="0" lang="en-US" altLang="zh-CN" sz="2600" b="1" dirty="0">
                <a:solidFill>
                  <a:schemeClr val="tx2"/>
                </a:solidFill>
                <a:latin typeface="+mn-ea"/>
              </a:rPr>
              <a:t>0</a:t>
            </a:r>
            <a:r>
              <a:rPr kumimoji="0" lang="zh-CN" altLang="en-US" sz="2600" b="1" dirty="0">
                <a:solidFill>
                  <a:schemeClr val="tx2"/>
                </a:solidFill>
                <a:latin typeface="+mn-ea"/>
              </a:rPr>
              <a:t>。</a:t>
            </a:r>
            <a:r>
              <a:rPr kumimoji="0" lang="zh-CN" altLang="en-US" sz="2600" b="1" dirty="0">
                <a:solidFill>
                  <a:schemeClr val="accent6">
                    <a:lumMod val="75000"/>
                  </a:schemeClr>
                </a:solidFill>
                <a:latin typeface="+mn-ea"/>
                <a:sym typeface="Symbol" charset="2"/>
              </a:rPr>
              <a:t></a:t>
            </a:r>
            <a:r>
              <a:rPr kumimoji="0" lang="el-GR" altLang="zh-CN" sz="2600" b="1" dirty="0">
                <a:solidFill>
                  <a:schemeClr val="accent6">
                    <a:lumMod val="75000"/>
                  </a:schemeClr>
                </a:solidFill>
                <a:latin typeface="+mn-ea"/>
              </a:rPr>
              <a:t>(</a:t>
            </a:r>
            <a:r>
              <a:rPr kumimoji="0" lang="en-US" altLang="zh-CN" sz="2600" b="1" dirty="0" err="1">
                <a:solidFill>
                  <a:schemeClr val="tx2"/>
                </a:solidFill>
                <a:latin typeface="+mn-ea"/>
              </a:rPr>
              <a:t>K</a:t>
            </a:r>
            <a:r>
              <a:rPr kumimoji="0" lang="en-US" altLang="zh-CN" sz="2600" b="1" baseline="-25000" dirty="0" err="1">
                <a:solidFill>
                  <a:schemeClr val="tx2"/>
                </a:solidFill>
                <a:latin typeface="+mn-ea"/>
              </a:rPr>
              <a:t>n</a:t>
            </a:r>
            <a:r>
              <a:rPr kumimoji="0" lang="en-US" altLang="zh-CN" sz="2600" b="1" dirty="0">
                <a:solidFill>
                  <a:schemeClr val="tx2"/>
                </a:solidFill>
                <a:latin typeface="+mn-ea"/>
              </a:rPr>
              <a:t>)=n-1</a:t>
            </a:r>
            <a:endParaRPr kumimoji="0" lang="zh-CN" altLang="en-US" sz="2600" b="1" dirty="0">
              <a:solidFill>
                <a:schemeClr val="tx2"/>
              </a:solidFill>
              <a:latin typeface="+mn-ea"/>
            </a:endParaRPr>
          </a:p>
          <a:p>
            <a:pPr lvl="1" algn="ctr">
              <a:lnSpc>
                <a:spcPct val="115000"/>
              </a:lnSpc>
              <a:spcBef>
                <a:spcPct val="30000"/>
              </a:spcBef>
            </a:pPr>
            <a:r>
              <a:rPr kumimoji="0" lang="zh-CN" altLang="en-US" b="1" dirty="0">
                <a:latin typeface="+mn-ea"/>
              </a:rPr>
              <a:t>若图</a:t>
            </a:r>
            <a:r>
              <a:rPr kumimoji="0" lang="en-US" altLang="zh-CN" b="1" dirty="0">
                <a:latin typeface="+mn-ea"/>
              </a:rPr>
              <a:t>G</a:t>
            </a:r>
            <a:r>
              <a:rPr kumimoji="0" lang="zh-CN" altLang="en-US" b="1" dirty="0">
                <a:latin typeface="+mn-ea"/>
              </a:rPr>
              <a:t>的边连通度</a:t>
            </a:r>
            <a:r>
              <a:rPr kumimoji="0" lang="zh-CN" altLang="en-US" b="1" i="1" dirty="0">
                <a:solidFill>
                  <a:srgbClr val="0000FF"/>
                </a:solidFill>
                <a:latin typeface="+mn-ea"/>
              </a:rPr>
              <a:t>不小于</a:t>
            </a:r>
            <a:r>
              <a:rPr kumimoji="0" lang="en-US" altLang="zh-CN" b="1" i="1" dirty="0">
                <a:latin typeface="+mn-ea"/>
              </a:rPr>
              <a:t>k</a:t>
            </a:r>
            <a:r>
              <a:rPr kumimoji="0" lang="en-US" altLang="zh-CN" b="1" dirty="0">
                <a:latin typeface="+mn-ea"/>
              </a:rPr>
              <a:t>, </a:t>
            </a:r>
            <a:r>
              <a:rPr kumimoji="0" lang="zh-CN" altLang="en-US" b="1" dirty="0">
                <a:latin typeface="+mn-ea"/>
              </a:rPr>
              <a:t>则称</a:t>
            </a:r>
            <a:r>
              <a:rPr kumimoji="0" lang="en-US" altLang="zh-CN" b="1" dirty="0">
                <a:latin typeface="+mn-ea"/>
              </a:rPr>
              <a:t>G</a:t>
            </a:r>
            <a:r>
              <a:rPr kumimoji="0" lang="zh-CN" altLang="en-US" b="1" dirty="0">
                <a:latin typeface="+mn-ea"/>
              </a:rPr>
              <a:t>是</a:t>
            </a:r>
            <a:r>
              <a:rPr kumimoji="0" lang="en-US" altLang="zh-CN" b="1" dirty="0">
                <a:solidFill>
                  <a:srgbClr val="FF0000"/>
                </a:solidFill>
                <a:latin typeface="+mn-ea"/>
              </a:rPr>
              <a:t>k-</a:t>
            </a:r>
            <a:r>
              <a:rPr kumimoji="0" lang="zh-CN" altLang="en-US" b="1" dirty="0">
                <a:solidFill>
                  <a:srgbClr val="FF0000"/>
                </a:solidFill>
                <a:latin typeface="+mn-ea"/>
              </a:rPr>
              <a:t>边连通图</a:t>
            </a:r>
            <a:r>
              <a:rPr kumimoji="0" lang="zh-CN" altLang="en-US" b="1" dirty="0">
                <a:latin typeface="+mn-ea"/>
              </a:rPr>
              <a:t>。</a:t>
            </a:r>
            <a:endParaRPr kumimoji="0" lang="en-US" altLang="zh-CN" b="1" dirty="0">
              <a:latin typeface="+mn-ea"/>
            </a:endParaRPr>
          </a:p>
          <a:p>
            <a:pPr lvl="1" algn="ctr" eaLnBrk="1" hangingPunct="1">
              <a:lnSpc>
                <a:spcPct val="115000"/>
              </a:lnSpc>
              <a:spcBef>
                <a:spcPct val="30000"/>
              </a:spcBef>
              <a:buFont typeface="Wingdings" charset="2"/>
              <a:buNone/>
            </a:pP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(k-</a:t>
            </a:r>
            <a:r>
              <a:rPr kumimoji="0" lang="zh-CN" altLang="en-US" sz="2400" b="1" dirty="0">
                <a:solidFill>
                  <a:srgbClr val="996600"/>
                </a:solidFill>
                <a:latin typeface="+mn-ea"/>
              </a:rPr>
              <a:t>边连通图，即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 </a:t>
            </a:r>
            <a:r>
              <a:rPr kumimoji="0" lang="zh-CN" altLang="en-US" sz="2400" b="1" dirty="0">
                <a:solidFill>
                  <a:srgbClr val="996600"/>
                </a:solidFill>
                <a:latin typeface="+mn-ea"/>
                <a:sym typeface="Symbol" charset="2"/>
              </a:rPr>
              <a:t>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(G) 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  <a:sym typeface="Symbol" charset="2"/>
              </a:rPr>
              <a:t>k</a:t>
            </a:r>
            <a:r>
              <a:rPr kumimoji="0" lang="zh-CN" altLang="en-US" sz="2400" b="1" dirty="0">
                <a:solidFill>
                  <a:srgbClr val="996600"/>
                </a:solidFill>
                <a:latin typeface="+mn-ea"/>
                <a:sym typeface="Symbol" charset="2"/>
              </a:rPr>
              <a:t>：</a:t>
            </a:r>
            <a:r>
              <a:rPr kumimoji="0" lang="zh-CN" altLang="en-US" sz="2400" b="1" dirty="0">
                <a:solidFill>
                  <a:srgbClr val="996600"/>
                </a:solidFill>
                <a:latin typeface="+mn-ea"/>
              </a:rPr>
              <a:t>删除少于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k</a:t>
            </a:r>
            <a:r>
              <a:rPr kumimoji="0" lang="zh-CN" altLang="en-US" sz="2400" b="1" dirty="0">
                <a:solidFill>
                  <a:srgbClr val="996600"/>
                </a:solidFill>
                <a:latin typeface="+mn-ea"/>
              </a:rPr>
              <a:t>条边，它依然连通。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)</a:t>
            </a:r>
          </a:p>
          <a:p>
            <a:pPr lvl="1" algn="ctr" eaLnBrk="1" hangingPunct="1">
              <a:lnSpc>
                <a:spcPct val="110000"/>
              </a:lnSpc>
              <a:spcBef>
                <a:spcPct val="70000"/>
              </a:spcBef>
              <a:buFont typeface="Wingdings" charset="2"/>
              <a:buNone/>
            </a:pP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(</a:t>
            </a:r>
            <a:r>
              <a:rPr kumimoji="0" lang="zh-CN" altLang="en-US" sz="2400" b="1" dirty="0">
                <a:solidFill>
                  <a:srgbClr val="996600"/>
                </a:solidFill>
                <a:latin typeface="+mn-ea"/>
                <a:sym typeface="Symbol" charset="2"/>
              </a:rPr>
              <a:t>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(G) =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  <a:sym typeface="Symbol" charset="2"/>
              </a:rPr>
              <a:t>k</a:t>
            </a:r>
            <a:r>
              <a:rPr kumimoji="0" lang="zh-CN" altLang="en-US" sz="2400" b="1" dirty="0">
                <a:solidFill>
                  <a:srgbClr val="996600"/>
                </a:solidFill>
                <a:latin typeface="+mn-ea"/>
                <a:sym typeface="Symbol" charset="2"/>
              </a:rPr>
              <a:t>：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 k-</a:t>
            </a:r>
            <a:r>
              <a:rPr kumimoji="0" lang="zh-CN" altLang="en-US" sz="2400" b="1" dirty="0">
                <a:solidFill>
                  <a:srgbClr val="996600"/>
                </a:solidFill>
                <a:latin typeface="+mn-ea"/>
              </a:rPr>
              <a:t>边连通图，且有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k</a:t>
            </a:r>
            <a:r>
              <a:rPr kumimoji="0" lang="zh-CN" altLang="en-US" sz="2400" b="1" dirty="0">
                <a:solidFill>
                  <a:srgbClr val="996600"/>
                </a:solidFill>
                <a:latin typeface="+mn-ea"/>
              </a:rPr>
              <a:t>条边，删除它们就不连通。</a:t>
            </a:r>
            <a:r>
              <a:rPr kumimoji="0" lang="en-US" altLang="zh-CN" sz="2400" b="1" dirty="0">
                <a:solidFill>
                  <a:srgbClr val="996600"/>
                </a:solidFill>
                <a:latin typeface="+mn-ea"/>
              </a:rPr>
              <a:t>)</a:t>
            </a:r>
          </a:p>
          <a:p>
            <a:pPr lvl="1">
              <a:lnSpc>
                <a:spcPct val="115000"/>
              </a:lnSpc>
              <a:spcBef>
                <a:spcPct val="30000"/>
              </a:spcBef>
              <a:buNone/>
            </a:pPr>
            <a:endParaRPr lang="en-US" altLang="zh-CN" sz="1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8676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BBBFBFF9-661C-0B44-BDDF-4962D2DB5116}" type="slidenum">
              <a:rPr lang="en-US" altLang="zh-CN"/>
              <a:pPr/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1099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例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9263"/>
            <a:ext cx="8229600" cy="1997075"/>
          </a:xfrm>
        </p:spPr>
        <p:txBody>
          <a:bodyPr/>
          <a:lstStyle/>
          <a:p>
            <a:pPr eaLnBrk="1" hangingPunct="1"/>
            <a:r>
              <a:rPr kumimoji="0" lang="en-US" altLang="zh-CN" sz="2600" b="1">
                <a:latin typeface="+mn-ea"/>
              </a:rPr>
              <a:t>W</a:t>
            </a:r>
            <a:r>
              <a:rPr kumimoji="0" lang="en-US" altLang="zh-CN" sz="2600" b="1" baseline="-25000">
                <a:latin typeface="+mn-ea"/>
              </a:rPr>
              <a:t>6</a:t>
            </a:r>
            <a:r>
              <a:rPr kumimoji="0" lang="en-US" altLang="zh-CN" sz="2600" b="1">
                <a:latin typeface="+mn-ea"/>
              </a:rPr>
              <a:t>(</a:t>
            </a:r>
            <a:r>
              <a:rPr kumimoji="0" lang="zh-CN" altLang="en-US" sz="2600" b="1">
                <a:latin typeface="+mn-ea"/>
              </a:rPr>
              <a:t>轮</a:t>
            </a:r>
            <a:r>
              <a:rPr kumimoji="0" lang="en-US" altLang="zh-CN" sz="2600" b="1">
                <a:latin typeface="+mn-ea"/>
              </a:rPr>
              <a:t>)</a:t>
            </a:r>
            <a:r>
              <a:rPr kumimoji="0" lang="zh-CN" altLang="en-US" sz="2600" b="1">
                <a:latin typeface="+mn-ea"/>
              </a:rPr>
              <a:t>：</a:t>
            </a:r>
            <a:r>
              <a:rPr kumimoji="0" lang="zh-CN" altLang="en-US" sz="2600" b="1">
                <a:latin typeface="+mn-ea"/>
                <a:sym typeface="Symbol" charset="2"/>
              </a:rPr>
              <a:t></a:t>
            </a:r>
            <a:r>
              <a:rPr kumimoji="0" lang="en-US" altLang="zh-CN" sz="2600" b="1">
                <a:latin typeface="+mn-ea"/>
                <a:sym typeface="Symbol" charset="2"/>
              </a:rPr>
              <a:t>==3 =</a:t>
            </a:r>
          </a:p>
          <a:p>
            <a:pPr eaLnBrk="1" hangingPunct="1"/>
            <a:r>
              <a:rPr kumimoji="0" lang="en-US" altLang="zh-CN" sz="2600" b="1">
                <a:latin typeface="+mn-ea"/>
              </a:rPr>
              <a:t>C</a:t>
            </a:r>
            <a:r>
              <a:rPr kumimoji="0" lang="en-US" altLang="zh-CN" sz="2600" b="1" baseline="-25000">
                <a:latin typeface="+mn-ea"/>
              </a:rPr>
              <a:t>6</a:t>
            </a:r>
            <a:r>
              <a:rPr kumimoji="0" lang="en-US" altLang="zh-CN" sz="2600" b="1">
                <a:latin typeface="+mn-ea"/>
              </a:rPr>
              <a:t>(</a:t>
            </a:r>
            <a:r>
              <a:rPr kumimoji="0" lang="zh-CN" altLang="en-US" sz="2600" b="1">
                <a:latin typeface="+mn-ea"/>
              </a:rPr>
              <a:t>圈</a:t>
            </a:r>
            <a:r>
              <a:rPr kumimoji="0" lang="en-US" altLang="zh-CN" sz="2600" b="1">
                <a:latin typeface="+mn-ea"/>
              </a:rPr>
              <a:t>)</a:t>
            </a:r>
            <a:r>
              <a:rPr kumimoji="0" lang="zh-CN" altLang="en-US" sz="2600" b="1">
                <a:latin typeface="+mn-ea"/>
              </a:rPr>
              <a:t>：</a:t>
            </a:r>
            <a:r>
              <a:rPr kumimoji="0" lang="zh-CN" altLang="en-US" sz="2600" b="1">
                <a:latin typeface="+mn-ea"/>
                <a:sym typeface="Symbol" charset="2"/>
              </a:rPr>
              <a:t></a:t>
            </a:r>
            <a:r>
              <a:rPr kumimoji="0" lang="en-US" altLang="zh-CN" sz="2600" b="1">
                <a:latin typeface="+mn-ea"/>
                <a:sym typeface="Symbol" charset="2"/>
              </a:rPr>
              <a:t>==2 =</a:t>
            </a:r>
          </a:p>
          <a:p>
            <a:pPr eaLnBrk="1" hangingPunct="1"/>
            <a:r>
              <a:rPr kumimoji="0" lang="en-US" altLang="zh-CN" sz="2600" b="1">
                <a:latin typeface="+mn-ea"/>
              </a:rPr>
              <a:t>K</a:t>
            </a:r>
            <a:r>
              <a:rPr kumimoji="0" lang="en-US" altLang="zh-CN" sz="2600" b="1" baseline="-25000">
                <a:latin typeface="+mn-ea"/>
              </a:rPr>
              <a:t>2,3</a:t>
            </a:r>
            <a:r>
              <a:rPr kumimoji="0" lang="en-US" altLang="zh-CN" sz="2600" b="1">
                <a:latin typeface="+mn-ea"/>
              </a:rPr>
              <a:t>(</a:t>
            </a:r>
            <a:r>
              <a:rPr kumimoji="0" lang="zh-CN" altLang="en-US" sz="2600" b="1">
                <a:latin typeface="+mn-ea"/>
              </a:rPr>
              <a:t>完全二部图</a:t>
            </a:r>
            <a:r>
              <a:rPr kumimoji="0" lang="en-US" altLang="zh-CN" sz="2600" b="1">
                <a:latin typeface="+mn-ea"/>
              </a:rPr>
              <a:t>)</a:t>
            </a:r>
            <a:r>
              <a:rPr kumimoji="0" lang="zh-CN" altLang="en-US" sz="2600" b="1">
                <a:latin typeface="+mn-ea"/>
              </a:rPr>
              <a:t>：</a:t>
            </a:r>
            <a:r>
              <a:rPr kumimoji="0" lang="zh-CN" altLang="en-US" sz="2600" b="1">
                <a:latin typeface="+mn-ea"/>
                <a:sym typeface="Symbol" charset="2"/>
              </a:rPr>
              <a:t></a:t>
            </a:r>
            <a:r>
              <a:rPr kumimoji="0" lang="en-US" altLang="zh-CN" sz="2600" b="1">
                <a:latin typeface="+mn-ea"/>
                <a:sym typeface="Symbol" charset="2"/>
              </a:rPr>
              <a:t>==2 =</a:t>
            </a:r>
          </a:p>
          <a:p>
            <a:pPr eaLnBrk="1" hangingPunct="1"/>
            <a:r>
              <a:rPr kumimoji="0" lang="en-US" altLang="zh-CN" sz="2600" b="1">
                <a:latin typeface="+mn-ea"/>
                <a:sym typeface="Symbol" charset="2"/>
              </a:rPr>
              <a:t>G</a:t>
            </a:r>
            <a:r>
              <a:rPr kumimoji="0" lang="zh-CN" altLang="en-US" sz="2600" b="1">
                <a:latin typeface="+mn-ea"/>
                <a:sym typeface="Symbol" charset="2"/>
              </a:rPr>
              <a:t>：</a:t>
            </a:r>
            <a:r>
              <a:rPr kumimoji="0" lang="en-US" altLang="zh-CN" sz="2600" b="1">
                <a:latin typeface="+mn-ea"/>
                <a:sym typeface="Symbol" charset="2"/>
              </a:rPr>
              <a:t>=1</a:t>
            </a:r>
            <a:r>
              <a:rPr kumimoji="0" lang="zh-CN" altLang="en-US" sz="2600" b="1">
                <a:latin typeface="+mn-ea"/>
                <a:sym typeface="Symbol" charset="2"/>
              </a:rPr>
              <a:t>，</a:t>
            </a:r>
            <a:r>
              <a:rPr kumimoji="0" lang="en-US" altLang="zh-CN" sz="2600" b="1">
                <a:latin typeface="+mn-ea"/>
                <a:sym typeface="Symbol" charset="2"/>
              </a:rPr>
              <a:t>=2</a:t>
            </a:r>
            <a:r>
              <a:rPr kumimoji="0" lang="zh-CN" altLang="en-US" sz="2600" b="1">
                <a:latin typeface="+mn-ea"/>
                <a:sym typeface="Symbol" charset="2"/>
              </a:rPr>
              <a:t>，</a:t>
            </a:r>
            <a:r>
              <a:rPr kumimoji="0" lang="en-US" altLang="zh-CN" sz="2600" b="1">
                <a:latin typeface="+mn-ea"/>
                <a:sym typeface="Symbol" charset="2"/>
              </a:rPr>
              <a:t>=3</a:t>
            </a:r>
          </a:p>
          <a:p>
            <a:pPr eaLnBrk="1" hangingPunct="1"/>
            <a:endParaRPr kumimoji="0" lang="en-US" altLang="zh-CN" sz="2600" b="1">
              <a:latin typeface="+mn-ea"/>
              <a:sym typeface="Symbol" charset="2"/>
            </a:endParaRPr>
          </a:p>
        </p:txBody>
      </p:sp>
      <p:sp>
        <p:nvSpPr>
          <p:cNvPr id="29700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0C67CD63-4BA5-9C48-B0D9-ADAD4D6DE1F1}" type="slidenum">
              <a:rPr lang="en-US" altLang="zh-CN"/>
              <a:pPr/>
              <a:t>23</a:t>
            </a:fld>
            <a:endParaRPr lang="en-US" altLang="zh-CN"/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5076825" y="1773238"/>
            <a:ext cx="3168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b="1">
                <a:solidFill>
                  <a:srgbClr val="996600"/>
                </a:solidFill>
                <a:latin typeface="Times New Roman" charset="0"/>
                <a:sym typeface="Symbol" charset="2"/>
              </a:rPr>
              <a:t>表示图中最小顶点度</a:t>
            </a:r>
          </a:p>
        </p:txBody>
      </p:sp>
      <p:grpSp>
        <p:nvGrpSpPr>
          <p:cNvPr id="29702" name="组合 86"/>
          <p:cNvGrpSpPr>
            <a:grpSpLocks/>
          </p:cNvGrpSpPr>
          <p:nvPr/>
        </p:nvGrpSpPr>
        <p:grpSpPr bwMode="auto">
          <a:xfrm>
            <a:off x="4457700" y="4144963"/>
            <a:ext cx="1773238" cy="1995487"/>
            <a:chOff x="3883449" y="3703585"/>
            <a:chExt cx="1773362" cy="1643649"/>
          </a:xfrm>
        </p:grpSpPr>
        <p:sp>
          <p:nvSpPr>
            <p:cNvPr id="29768" name="Text Box 5"/>
            <p:cNvSpPr txBox="1">
              <a:spLocks noChangeArrowheads="1"/>
            </p:cNvSpPr>
            <p:nvPr/>
          </p:nvSpPr>
          <p:spPr bwMode="auto">
            <a:xfrm>
              <a:off x="4603580" y="4890034"/>
              <a:ext cx="6762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1" hangingPunct="1"/>
              <a:r>
                <a:rPr lang="en-US" altLang="zh-CN" sz="2000" b="1">
                  <a:latin typeface="Times New Roman" charset="0"/>
                </a:rPr>
                <a:t>K</a:t>
              </a:r>
              <a:r>
                <a:rPr lang="en-US" altLang="zh-CN" sz="2000" b="1" baseline="-25000">
                  <a:latin typeface="Times New Roman" charset="0"/>
                </a:rPr>
                <a:t>2,3</a:t>
              </a:r>
              <a:endParaRPr lang="en-US" altLang="zh-CN" sz="2000" b="1">
                <a:latin typeface="Times New Roman" charset="0"/>
              </a:endParaRPr>
            </a:p>
          </p:txBody>
        </p:sp>
        <p:cxnSp>
          <p:nvCxnSpPr>
            <p:cNvPr id="29769" name="直接连接符 73"/>
            <p:cNvCxnSpPr>
              <a:cxnSpLocks noChangeShapeType="1"/>
            </p:cNvCxnSpPr>
            <p:nvPr/>
          </p:nvCxnSpPr>
          <p:spPr bwMode="auto">
            <a:xfrm>
              <a:off x="4387643" y="3789040"/>
              <a:ext cx="1228827" cy="85061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9770" name="流程图: 联系 8"/>
            <p:cNvSpPr>
              <a:spLocks noChangeArrowheads="1"/>
            </p:cNvSpPr>
            <p:nvPr/>
          </p:nvSpPr>
          <p:spPr bwMode="auto">
            <a:xfrm>
              <a:off x="5512877" y="4567681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9771" name="流程图: 联系 35"/>
            <p:cNvSpPr>
              <a:spLocks noChangeArrowheads="1"/>
            </p:cNvSpPr>
            <p:nvPr/>
          </p:nvSpPr>
          <p:spPr bwMode="auto">
            <a:xfrm>
              <a:off x="4288741" y="3703585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9772" name="流程图: 联系 8"/>
            <p:cNvSpPr>
              <a:spLocks noChangeArrowheads="1"/>
            </p:cNvSpPr>
            <p:nvPr/>
          </p:nvSpPr>
          <p:spPr bwMode="auto">
            <a:xfrm>
              <a:off x="5059580" y="3703585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9773" name="流程图: 联系 71"/>
            <p:cNvSpPr>
              <a:spLocks noChangeArrowheads="1"/>
            </p:cNvSpPr>
            <p:nvPr/>
          </p:nvSpPr>
          <p:spPr bwMode="auto">
            <a:xfrm>
              <a:off x="3883449" y="4580596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9774" name="流程图: 联系 72"/>
            <p:cNvSpPr>
              <a:spLocks noChangeArrowheads="1"/>
            </p:cNvSpPr>
            <p:nvPr/>
          </p:nvSpPr>
          <p:spPr bwMode="auto">
            <a:xfrm>
              <a:off x="4720789" y="4567681"/>
              <a:ext cx="143934" cy="143950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29775" name="直接连接符 74"/>
            <p:cNvCxnSpPr>
              <a:cxnSpLocks noChangeShapeType="1"/>
              <a:endCxn id="29774" idx="1"/>
            </p:cNvCxnSpPr>
            <p:nvPr/>
          </p:nvCxnSpPr>
          <p:spPr bwMode="auto">
            <a:xfrm>
              <a:off x="4360749" y="3807017"/>
              <a:ext cx="381119" cy="781745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9776" name="直接连接符 75"/>
            <p:cNvCxnSpPr>
              <a:cxnSpLocks noChangeShapeType="1"/>
            </p:cNvCxnSpPr>
            <p:nvPr/>
          </p:nvCxnSpPr>
          <p:spPr bwMode="auto">
            <a:xfrm>
              <a:off x="5148064" y="3789040"/>
              <a:ext cx="432048" cy="79208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9777" name="直接连接符 76"/>
            <p:cNvCxnSpPr>
              <a:cxnSpLocks noChangeShapeType="1"/>
            </p:cNvCxnSpPr>
            <p:nvPr/>
          </p:nvCxnSpPr>
          <p:spPr bwMode="auto">
            <a:xfrm flipV="1">
              <a:off x="4819691" y="3703585"/>
              <a:ext cx="352197" cy="88491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9778" name="直接连接符 77"/>
            <p:cNvCxnSpPr>
              <a:cxnSpLocks noChangeShapeType="1"/>
              <a:stCxn id="29771" idx="4"/>
              <a:endCxn id="29773" idx="7"/>
            </p:cNvCxnSpPr>
            <p:nvPr/>
          </p:nvCxnSpPr>
          <p:spPr bwMode="auto">
            <a:xfrm flipH="1">
              <a:off x="4006304" y="3847535"/>
              <a:ext cx="354404" cy="754142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9779" name="直接连接符 73"/>
            <p:cNvCxnSpPr>
              <a:cxnSpLocks noChangeShapeType="1"/>
              <a:stCxn id="29772" idx="3"/>
              <a:endCxn id="29773" idx="6"/>
            </p:cNvCxnSpPr>
            <p:nvPr/>
          </p:nvCxnSpPr>
          <p:spPr bwMode="auto">
            <a:xfrm flipH="1">
              <a:off x="4027383" y="3826454"/>
              <a:ext cx="1053276" cy="82611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29703" name="组合 140"/>
          <p:cNvGrpSpPr>
            <a:grpSpLocks/>
          </p:cNvGrpSpPr>
          <p:nvPr/>
        </p:nvGrpSpPr>
        <p:grpSpPr bwMode="auto">
          <a:xfrm>
            <a:off x="6619875" y="3949700"/>
            <a:ext cx="1966913" cy="2135188"/>
            <a:chOff x="6516216" y="3861048"/>
            <a:chExt cx="1967013" cy="2134659"/>
          </a:xfrm>
        </p:grpSpPr>
        <p:cxnSp>
          <p:nvCxnSpPr>
            <p:cNvPr id="29741" name="直接连接符 6"/>
            <p:cNvCxnSpPr>
              <a:cxnSpLocks noChangeShapeType="1"/>
            </p:cNvCxnSpPr>
            <p:nvPr/>
          </p:nvCxnSpPr>
          <p:spPr bwMode="auto">
            <a:xfrm>
              <a:off x="7380312" y="3861048"/>
              <a:ext cx="287338" cy="1800225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grpSp>
          <p:nvGrpSpPr>
            <p:cNvPr id="29742" name="组合 119"/>
            <p:cNvGrpSpPr>
              <a:grpSpLocks/>
            </p:cNvGrpSpPr>
            <p:nvPr/>
          </p:nvGrpSpPr>
          <p:grpSpPr bwMode="auto">
            <a:xfrm>
              <a:off x="6516216" y="3933056"/>
              <a:ext cx="814885" cy="143890"/>
              <a:chOff x="6516216" y="3933056"/>
              <a:chExt cx="814885" cy="143890"/>
            </a:xfrm>
          </p:grpSpPr>
          <p:sp>
            <p:nvSpPr>
              <p:cNvPr id="29765" name="流程图: 联系 42"/>
              <p:cNvSpPr>
                <a:spLocks noChangeArrowheads="1"/>
              </p:cNvSpPr>
              <p:nvPr/>
            </p:nvSpPr>
            <p:spPr bwMode="auto">
              <a:xfrm>
                <a:off x="6516216" y="3933056"/>
                <a:ext cx="144047" cy="143890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9766" name="流程图: 联系 43"/>
              <p:cNvSpPr>
                <a:spLocks noChangeArrowheads="1"/>
              </p:cNvSpPr>
              <p:nvPr/>
            </p:nvSpPr>
            <p:spPr bwMode="auto">
              <a:xfrm>
                <a:off x="7187054" y="3933056"/>
                <a:ext cx="144047" cy="143890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9767" name="直接连接符 44"/>
              <p:cNvCxnSpPr>
                <a:cxnSpLocks noChangeShapeType="1"/>
                <a:stCxn id="29765" idx="6"/>
              </p:cNvCxnSpPr>
              <p:nvPr/>
            </p:nvCxnSpPr>
            <p:spPr bwMode="auto">
              <a:xfrm>
                <a:off x="6660263" y="4005001"/>
                <a:ext cx="576033" cy="6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</p:grpSp>
        <p:cxnSp>
          <p:nvCxnSpPr>
            <p:cNvPr id="29743" name="直接连接符 56"/>
            <p:cNvCxnSpPr>
              <a:cxnSpLocks noChangeShapeType="1"/>
              <a:stCxn id="29756" idx="6"/>
            </p:cNvCxnSpPr>
            <p:nvPr/>
          </p:nvCxnSpPr>
          <p:spPr bwMode="auto">
            <a:xfrm flipH="1">
              <a:off x="7308305" y="5229137"/>
              <a:ext cx="504086" cy="64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9744" name="直接连接符 69"/>
            <p:cNvCxnSpPr>
              <a:cxnSpLocks noChangeShapeType="1"/>
              <a:endCxn id="29766" idx="4"/>
            </p:cNvCxnSpPr>
            <p:nvPr/>
          </p:nvCxnSpPr>
          <p:spPr bwMode="auto">
            <a:xfrm flipH="1" flipV="1">
              <a:off x="7259078" y="4076946"/>
              <a:ext cx="17352" cy="1178432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9745" name="矩形标注 107"/>
            <p:cNvSpPr>
              <a:spLocks noChangeArrowheads="1"/>
            </p:cNvSpPr>
            <p:nvPr/>
          </p:nvSpPr>
          <p:spPr bwMode="auto">
            <a:xfrm>
              <a:off x="7264060" y="5492092"/>
              <a:ext cx="720233" cy="503615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sz="2400" b="1">
                  <a:latin typeface="Times New Roman" charset="0"/>
                </a:rPr>
                <a:t>G</a:t>
              </a:r>
              <a:endParaRPr lang="zh-CN" altLang="en-US" sz="2400" b="1" baseline="-25000">
                <a:latin typeface="Times New Roman" charset="0"/>
              </a:endParaRPr>
            </a:p>
          </p:txBody>
        </p:sp>
        <p:cxnSp>
          <p:nvCxnSpPr>
            <p:cNvPr id="29746" name="直接连接符 113"/>
            <p:cNvCxnSpPr>
              <a:cxnSpLocks noChangeShapeType="1"/>
              <a:endCxn id="29766" idx="3"/>
            </p:cNvCxnSpPr>
            <p:nvPr/>
          </p:nvCxnSpPr>
          <p:spPr bwMode="auto">
            <a:xfrm flipV="1">
              <a:off x="6647844" y="4055874"/>
              <a:ext cx="560305" cy="114863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9747" name="直接连接符 69"/>
            <p:cNvCxnSpPr>
              <a:cxnSpLocks noChangeShapeType="1"/>
            </p:cNvCxnSpPr>
            <p:nvPr/>
          </p:nvCxnSpPr>
          <p:spPr bwMode="auto">
            <a:xfrm flipH="1" flipV="1">
              <a:off x="6588224" y="4077072"/>
              <a:ext cx="17352" cy="1178432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9748" name="直接连接符 56"/>
            <p:cNvCxnSpPr>
              <a:cxnSpLocks noChangeShapeType="1"/>
            </p:cNvCxnSpPr>
            <p:nvPr/>
          </p:nvCxnSpPr>
          <p:spPr bwMode="auto">
            <a:xfrm flipH="1" flipV="1">
              <a:off x="6588226" y="4005066"/>
              <a:ext cx="720078" cy="1224134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grpSp>
          <p:nvGrpSpPr>
            <p:cNvPr id="29749" name="组合 120"/>
            <p:cNvGrpSpPr>
              <a:grpSpLocks/>
            </p:cNvGrpSpPr>
            <p:nvPr/>
          </p:nvGrpSpPr>
          <p:grpSpPr bwMode="auto">
            <a:xfrm>
              <a:off x="6516216" y="5157192"/>
              <a:ext cx="814885" cy="143890"/>
              <a:chOff x="6516216" y="3933056"/>
              <a:chExt cx="814885" cy="143890"/>
            </a:xfrm>
          </p:grpSpPr>
          <p:sp>
            <p:nvSpPr>
              <p:cNvPr id="29762" name="流程图: 联系 42"/>
              <p:cNvSpPr>
                <a:spLocks noChangeArrowheads="1"/>
              </p:cNvSpPr>
              <p:nvPr/>
            </p:nvSpPr>
            <p:spPr bwMode="auto">
              <a:xfrm>
                <a:off x="6516216" y="3933056"/>
                <a:ext cx="144047" cy="143890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9763" name="流程图: 联系 43"/>
              <p:cNvSpPr>
                <a:spLocks noChangeArrowheads="1"/>
              </p:cNvSpPr>
              <p:nvPr/>
            </p:nvSpPr>
            <p:spPr bwMode="auto">
              <a:xfrm>
                <a:off x="7187054" y="3933056"/>
                <a:ext cx="144047" cy="143890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9764" name="直接连接符 44"/>
              <p:cNvCxnSpPr>
                <a:cxnSpLocks noChangeShapeType="1"/>
                <a:stCxn id="29762" idx="6"/>
              </p:cNvCxnSpPr>
              <p:nvPr/>
            </p:nvCxnSpPr>
            <p:spPr bwMode="auto">
              <a:xfrm>
                <a:off x="6660263" y="4005001"/>
                <a:ext cx="576033" cy="6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</p:grpSp>
        <p:grpSp>
          <p:nvGrpSpPr>
            <p:cNvPr id="29750" name="组合 124"/>
            <p:cNvGrpSpPr>
              <a:grpSpLocks/>
            </p:cNvGrpSpPr>
            <p:nvPr/>
          </p:nvGrpSpPr>
          <p:grpSpPr bwMode="auto">
            <a:xfrm>
              <a:off x="7668344" y="3933056"/>
              <a:ext cx="814885" cy="143890"/>
              <a:chOff x="6516216" y="3933056"/>
              <a:chExt cx="814885" cy="143890"/>
            </a:xfrm>
          </p:grpSpPr>
          <p:sp>
            <p:nvSpPr>
              <p:cNvPr id="29759" name="流程图: 联系 42"/>
              <p:cNvSpPr>
                <a:spLocks noChangeArrowheads="1"/>
              </p:cNvSpPr>
              <p:nvPr/>
            </p:nvSpPr>
            <p:spPr bwMode="auto">
              <a:xfrm>
                <a:off x="6516216" y="3933056"/>
                <a:ext cx="144047" cy="143890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9760" name="流程图: 联系 43"/>
              <p:cNvSpPr>
                <a:spLocks noChangeArrowheads="1"/>
              </p:cNvSpPr>
              <p:nvPr/>
            </p:nvSpPr>
            <p:spPr bwMode="auto">
              <a:xfrm>
                <a:off x="7187054" y="3933056"/>
                <a:ext cx="144047" cy="143890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9761" name="直接连接符 44"/>
              <p:cNvCxnSpPr>
                <a:cxnSpLocks noChangeShapeType="1"/>
                <a:stCxn id="29759" idx="6"/>
              </p:cNvCxnSpPr>
              <p:nvPr/>
            </p:nvCxnSpPr>
            <p:spPr bwMode="auto">
              <a:xfrm>
                <a:off x="6660263" y="4005001"/>
                <a:ext cx="576033" cy="6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</p:grpSp>
        <p:cxnSp>
          <p:nvCxnSpPr>
            <p:cNvPr id="29751" name="直接连接符 69"/>
            <p:cNvCxnSpPr>
              <a:cxnSpLocks noChangeShapeType="1"/>
              <a:endCxn id="29760" idx="4"/>
            </p:cNvCxnSpPr>
            <p:nvPr/>
          </p:nvCxnSpPr>
          <p:spPr bwMode="auto">
            <a:xfrm flipH="1" flipV="1">
              <a:off x="8411206" y="4076946"/>
              <a:ext cx="17352" cy="1178432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9752" name="直接连接符 113"/>
            <p:cNvCxnSpPr>
              <a:cxnSpLocks noChangeShapeType="1"/>
              <a:endCxn id="29760" idx="3"/>
            </p:cNvCxnSpPr>
            <p:nvPr/>
          </p:nvCxnSpPr>
          <p:spPr bwMode="auto">
            <a:xfrm flipV="1">
              <a:off x="7799972" y="4055874"/>
              <a:ext cx="560305" cy="114863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9753" name="直接连接符 69"/>
            <p:cNvCxnSpPr>
              <a:cxnSpLocks noChangeShapeType="1"/>
            </p:cNvCxnSpPr>
            <p:nvPr/>
          </p:nvCxnSpPr>
          <p:spPr bwMode="auto">
            <a:xfrm flipV="1">
              <a:off x="7301605" y="4062324"/>
              <a:ext cx="409251" cy="1152065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9754" name="直接连接符 56"/>
            <p:cNvCxnSpPr>
              <a:cxnSpLocks noChangeShapeType="1"/>
            </p:cNvCxnSpPr>
            <p:nvPr/>
          </p:nvCxnSpPr>
          <p:spPr bwMode="auto">
            <a:xfrm flipH="1" flipV="1">
              <a:off x="7740354" y="4005066"/>
              <a:ext cx="720078" cy="1224134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grpSp>
          <p:nvGrpSpPr>
            <p:cNvPr id="29755" name="组合 132"/>
            <p:cNvGrpSpPr>
              <a:grpSpLocks/>
            </p:cNvGrpSpPr>
            <p:nvPr/>
          </p:nvGrpSpPr>
          <p:grpSpPr bwMode="auto">
            <a:xfrm>
              <a:off x="7668344" y="5157192"/>
              <a:ext cx="814885" cy="143890"/>
              <a:chOff x="6516216" y="3933056"/>
              <a:chExt cx="814885" cy="143890"/>
            </a:xfrm>
          </p:grpSpPr>
          <p:sp>
            <p:nvSpPr>
              <p:cNvPr id="29756" name="流程图: 联系 42"/>
              <p:cNvSpPr>
                <a:spLocks noChangeArrowheads="1"/>
              </p:cNvSpPr>
              <p:nvPr/>
            </p:nvSpPr>
            <p:spPr bwMode="auto">
              <a:xfrm>
                <a:off x="6516216" y="3933056"/>
                <a:ext cx="144047" cy="143890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9757" name="流程图: 联系 43"/>
              <p:cNvSpPr>
                <a:spLocks noChangeArrowheads="1"/>
              </p:cNvSpPr>
              <p:nvPr/>
            </p:nvSpPr>
            <p:spPr bwMode="auto">
              <a:xfrm>
                <a:off x="7187054" y="3933056"/>
                <a:ext cx="144047" cy="143890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9758" name="直接连接符 44"/>
              <p:cNvCxnSpPr>
                <a:cxnSpLocks noChangeShapeType="1"/>
                <a:stCxn id="29756" idx="6"/>
              </p:cNvCxnSpPr>
              <p:nvPr/>
            </p:nvCxnSpPr>
            <p:spPr bwMode="auto">
              <a:xfrm>
                <a:off x="6660263" y="4005001"/>
                <a:ext cx="576033" cy="6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</p:grpSp>
      </p:grpSp>
      <p:grpSp>
        <p:nvGrpSpPr>
          <p:cNvPr id="29704" name="组合 141"/>
          <p:cNvGrpSpPr>
            <a:grpSpLocks/>
          </p:cNvGrpSpPr>
          <p:nvPr/>
        </p:nvGrpSpPr>
        <p:grpSpPr bwMode="auto">
          <a:xfrm>
            <a:off x="2589213" y="3943350"/>
            <a:ext cx="1458912" cy="2282825"/>
            <a:chOff x="2411760" y="4149080"/>
            <a:chExt cx="1458913" cy="2283161"/>
          </a:xfrm>
        </p:grpSpPr>
        <p:grpSp>
          <p:nvGrpSpPr>
            <p:cNvPr id="29727" name="组合 41"/>
            <p:cNvGrpSpPr>
              <a:grpSpLocks/>
            </p:cNvGrpSpPr>
            <p:nvPr/>
          </p:nvGrpSpPr>
          <p:grpSpPr bwMode="auto">
            <a:xfrm>
              <a:off x="2411760" y="4149080"/>
              <a:ext cx="1458913" cy="1624012"/>
              <a:chOff x="3536950" y="1989138"/>
              <a:chExt cx="1458913" cy="1624012"/>
            </a:xfrm>
          </p:grpSpPr>
          <p:sp>
            <p:nvSpPr>
              <p:cNvPr id="29729" name="流程图: 联系 35"/>
              <p:cNvSpPr>
                <a:spLocks noChangeArrowheads="1"/>
              </p:cNvSpPr>
              <p:nvPr/>
            </p:nvSpPr>
            <p:spPr bwMode="auto">
              <a:xfrm>
                <a:off x="4179888" y="1989138"/>
                <a:ext cx="144462" cy="142875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9730" name="流程图: 联系 8"/>
              <p:cNvSpPr>
                <a:spLocks noChangeArrowheads="1"/>
              </p:cNvSpPr>
              <p:nvPr/>
            </p:nvSpPr>
            <p:spPr bwMode="auto">
              <a:xfrm>
                <a:off x="3536950" y="2492375"/>
                <a:ext cx="144463" cy="144463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9731" name="流程图: 联系 72"/>
              <p:cNvSpPr>
                <a:spLocks noChangeArrowheads="1"/>
              </p:cNvSpPr>
              <p:nvPr/>
            </p:nvSpPr>
            <p:spPr bwMode="auto">
              <a:xfrm>
                <a:off x="4243388" y="3468688"/>
                <a:ext cx="144462" cy="144462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9732" name="直接连接符 73"/>
              <p:cNvCxnSpPr>
                <a:cxnSpLocks noChangeShapeType="1"/>
                <a:stCxn id="29736" idx="5"/>
              </p:cNvCxnSpPr>
              <p:nvPr/>
            </p:nvCxnSpPr>
            <p:spPr bwMode="auto">
              <a:xfrm>
                <a:off x="3660257" y="3252936"/>
                <a:ext cx="592656" cy="261789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9733" name="直接连接符 74"/>
              <p:cNvCxnSpPr>
                <a:cxnSpLocks noChangeShapeType="1"/>
                <a:stCxn id="29730" idx="7"/>
                <a:endCxn id="29729" idx="3"/>
              </p:cNvCxnSpPr>
              <p:nvPr/>
            </p:nvCxnSpPr>
            <p:spPr bwMode="auto">
              <a:xfrm flipV="1">
                <a:off x="3659188" y="2111375"/>
                <a:ext cx="541337" cy="403225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9734" name="直接连接符 75"/>
              <p:cNvCxnSpPr>
                <a:cxnSpLocks noChangeShapeType="1"/>
                <a:stCxn id="29729" idx="5"/>
              </p:cNvCxnSpPr>
              <p:nvPr/>
            </p:nvCxnSpPr>
            <p:spPr bwMode="auto">
              <a:xfrm>
                <a:off x="4302125" y="2111375"/>
                <a:ext cx="593725" cy="40481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9735" name="直接连接符 77"/>
              <p:cNvCxnSpPr>
                <a:cxnSpLocks noChangeShapeType="1"/>
                <a:endCxn id="29736" idx="0"/>
              </p:cNvCxnSpPr>
              <p:nvPr/>
            </p:nvCxnSpPr>
            <p:spPr bwMode="auto">
              <a:xfrm>
                <a:off x="3608388" y="2553367"/>
                <a:ext cx="794" cy="576262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29736" name="流程图: 联系 72"/>
              <p:cNvSpPr>
                <a:spLocks noChangeArrowheads="1"/>
              </p:cNvSpPr>
              <p:nvPr/>
            </p:nvSpPr>
            <p:spPr bwMode="auto">
              <a:xfrm>
                <a:off x="3536950" y="3129629"/>
                <a:ext cx="144463" cy="144463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9737" name="流程图: 联系 8"/>
              <p:cNvSpPr>
                <a:spLocks noChangeArrowheads="1"/>
              </p:cNvSpPr>
              <p:nvPr/>
            </p:nvSpPr>
            <p:spPr bwMode="auto">
              <a:xfrm>
                <a:off x="4852988" y="2447925"/>
                <a:ext cx="142875" cy="144463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9738" name="直接连接符 77"/>
              <p:cNvCxnSpPr>
                <a:cxnSpLocks noChangeShapeType="1"/>
                <a:endCxn id="29739" idx="0"/>
              </p:cNvCxnSpPr>
              <p:nvPr/>
            </p:nvCxnSpPr>
            <p:spPr bwMode="auto">
              <a:xfrm flipH="1">
                <a:off x="4924425" y="2578100"/>
                <a:ext cx="0" cy="57626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29739" name="流程图: 联系 72"/>
              <p:cNvSpPr>
                <a:spLocks noChangeArrowheads="1"/>
              </p:cNvSpPr>
              <p:nvPr/>
            </p:nvSpPr>
            <p:spPr bwMode="auto">
              <a:xfrm>
                <a:off x="4852988" y="3154363"/>
                <a:ext cx="142875" cy="144462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9740" name="直接连接符 73"/>
              <p:cNvCxnSpPr>
                <a:cxnSpLocks noChangeShapeType="1"/>
                <a:endCxn id="29739" idx="7"/>
              </p:cNvCxnSpPr>
              <p:nvPr/>
            </p:nvCxnSpPr>
            <p:spPr bwMode="auto">
              <a:xfrm flipV="1">
                <a:off x="4356100" y="3175000"/>
                <a:ext cx="619125" cy="371475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</p:grpSp>
        <p:sp>
          <p:nvSpPr>
            <p:cNvPr id="29728" name="Text Box 5"/>
            <p:cNvSpPr txBox="1">
              <a:spLocks noChangeArrowheads="1"/>
            </p:cNvSpPr>
            <p:nvPr/>
          </p:nvSpPr>
          <p:spPr bwMode="auto">
            <a:xfrm>
              <a:off x="2976540" y="5877272"/>
              <a:ext cx="676227" cy="554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1" hangingPunct="1"/>
              <a:r>
                <a:rPr lang="en-US" altLang="zh-CN" sz="2000" b="1">
                  <a:latin typeface="Times New Roman" charset="0"/>
                </a:rPr>
                <a:t>C</a:t>
              </a:r>
              <a:r>
                <a:rPr lang="en-US" altLang="zh-CN" sz="2000" b="1" baseline="-25000">
                  <a:latin typeface="Times New Roman" charset="0"/>
                </a:rPr>
                <a:t>6</a:t>
              </a:r>
              <a:endParaRPr lang="en-US" altLang="zh-CN" sz="2000" b="1">
                <a:latin typeface="Times New Roman" charset="0"/>
              </a:endParaRPr>
            </a:p>
          </p:txBody>
        </p:sp>
      </p:grpSp>
      <p:grpSp>
        <p:nvGrpSpPr>
          <p:cNvPr id="29705" name="组合 142"/>
          <p:cNvGrpSpPr>
            <a:grpSpLocks/>
          </p:cNvGrpSpPr>
          <p:nvPr/>
        </p:nvGrpSpPr>
        <p:grpSpPr bwMode="auto">
          <a:xfrm>
            <a:off x="527050" y="4014788"/>
            <a:ext cx="1458913" cy="2211387"/>
            <a:chOff x="467544" y="4221088"/>
            <a:chExt cx="1458913" cy="2211153"/>
          </a:xfrm>
        </p:grpSpPr>
        <p:grpSp>
          <p:nvGrpSpPr>
            <p:cNvPr id="29706" name="组合 85"/>
            <p:cNvGrpSpPr>
              <a:grpSpLocks/>
            </p:cNvGrpSpPr>
            <p:nvPr/>
          </p:nvGrpSpPr>
          <p:grpSpPr bwMode="auto">
            <a:xfrm>
              <a:off x="467544" y="4221088"/>
              <a:ext cx="1458913" cy="1624012"/>
              <a:chOff x="683568" y="4149080"/>
              <a:chExt cx="1458913" cy="1624012"/>
            </a:xfrm>
          </p:grpSpPr>
          <p:sp>
            <p:nvSpPr>
              <p:cNvPr id="29708" name="流程图: 联系 35"/>
              <p:cNvSpPr>
                <a:spLocks noChangeArrowheads="1"/>
              </p:cNvSpPr>
              <p:nvPr/>
            </p:nvSpPr>
            <p:spPr bwMode="auto">
              <a:xfrm>
                <a:off x="1326506" y="4149080"/>
                <a:ext cx="144462" cy="142875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9709" name="流程图: 联系 8"/>
              <p:cNvSpPr>
                <a:spLocks noChangeArrowheads="1"/>
              </p:cNvSpPr>
              <p:nvPr/>
            </p:nvSpPr>
            <p:spPr bwMode="auto">
              <a:xfrm>
                <a:off x="683568" y="4652317"/>
                <a:ext cx="144463" cy="144463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9710" name="流程图: 联系 72"/>
              <p:cNvSpPr>
                <a:spLocks noChangeArrowheads="1"/>
              </p:cNvSpPr>
              <p:nvPr/>
            </p:nvSpPr>
            <p:spPr bwMode="auto">
              <a:xfrm>
                <a:off x="1390006" y="5628630"/>
                <a:ext cx="144462" cy="144462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9711" name="直接连接符 73"/>
              <p:cNvCxnSpPr>
                <a:cxnSpLocks noChangeShapeType="1"/>
              </p:cNvCxnSpPr>
              <p:nvPr/>
            </p:nvCxnSpPr>
            <p:spPr bwMode="auto">
              <a:xfrm>
                <a:off x="823268" y="5444480"/>
                <a:ext cx="576263" cy="23018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9712" name="直接连接符 74"/>
              <p:cNvCxnSpPr>
                <a:cxnSpLocks noChangeShapeType="1"/>
                <a:stCxn id="29709" idx="7"/>
                <a:endCxn id="29708" idx="3"/>
              </p:cNvCxnSpPr>
              <p:nvPr/>
            </p:nvCxnSpPr>
            <p:spPr bwMode="auto">
              <a:xfrm flipV="1">
                <a:off x="805806" y="4271317"/>
                <a:ext cx="541337" cy="403225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9713" name="直接连接符 75"/>
              <p:cNvCxnSpPr>
                <a:cxnSpLocks noChangeShapeType="1"/>
                <a:stCxn id="29708" idx="5"/>
              </p:cNvCxnSpPr>
              <p:nvPr/>
            </p:nvCxnSpPr>
            <p:spPr bwMode="auto">
              <a:xfrm>
                <a:off x="1448743" y="4271317"/>
                <a:ext cx="593725" cy="40481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9714" name="直接连接符 77"/>
              <p:cNvCxnSpPr>
                <a:cxnSpLocks noChangeShapeType="1"/>
                <a:endCxn id="29715" idx="0"/>
              </p:cNvCxnSpPr>
              <p:nvPr/>
            </p:nvCxnSpPr>
            <p:spPr bwMode="auto">
              <a:xfrm flipH="1">
                <a:off x="755006" y="4742805"/>
                <a:ext cx="0" cy="576262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29715" name="流程图: 联系 72"/>
              <p:cNvSpPr>
                <a:spLocks noChangeArrowheads="1"/>
              </p:cNvSpPr>
              <p:nvPr/>
            </p:nvSpPr>
            <p:spPr bwMode="auto">
              <a:xfrm>
                <a:off x="683568" y="5319067"/>
                <a:ext cx="144463" cy="144463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9716" name="流程图: 联系 8"/>
              <p:cNvSpPr>
                <a:spLocks noChangeArrowheads="1"/>
              </p:cNvSpPr>
              <p:nvPr/>
            </p:nvSpPr>
            <p:spPr bwMode="auto">
              <a:xfrm>
                <a:off x="1999606" y="4607867"/>
                <a:ext cx="142875" cy="144463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9717" name="直接连接符 77"/>
              <p:cNvCxnSpPr>
                <a:cxnSpLocks noChangeShapeType="1"/>
                <a:endCxn id="29718" idx="0"/>
              </p:cNvCxnSpPr>
              <p:nvPr/>
            </p:nvCxnSpPr>
            <p:spPr bwMode="auto">
              <a:xfrm flipH="1">
                <a:off x="2071043" y="4738042"/>
                <a:ext cx="0" cy="57626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29718" name="流程图: 联系 72"/>
              <p:cNvSpPr>
                <a:spLocks noChangeArrowheads="1"/>
              </p:cNvSpPr>
              <p:nvPr/>
            </p:nvSpPr>
            <p:spPr bwMode="auto">
              <a:xfrm>
                <a:off x="1999606" y="5314305"/>
                <a:ext cx="142875" cy="144462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9719" name="直接连接符 73"/>
              <p:cNvCxnSpPr>
                <a:cxnSpLocks noChangeShapeType="1"/>
                <a:endCxn id="29718" idx="7"/>
              </p:cNvCxnSpPr>
              <p:nvPr/>
            </p:nvCxnSpPr>
            <p:spPr bwMode="auto">
              <a:xfrm flipV="1">
                <a:off x="1502718" y="5334942"/>
                <a:ext cx="619125" cy="371475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29720" name="流程图: 联系 8"/>
              <p:cNvSpPr>
                <a:spLocks noChangeArrowheads="1"/>
              </p:cNvSpPr>
              <p:nvPr/>
            </p:nvSpPr>
            <p:spPr bwMode="auto">
              <a:xfrm>
                <a:off x="1355614" y="4951991"/>
                <a:ext cx="142875" cy="144463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9721" name="直接连接符 73"/>
              <p:cNvCxnSpPr>
                <a:cxnSpLocks noChangeShapeType="1"/>
              </p:cNvCxnSpPr>
              <p:nvPr/>
            </p:nvCxnSpPr>
            <p:spPr bwMode="auto">
              <a:xfrm flipV="1">
                <a:off x="798088" y="5055227"/>
                <a:ext cx="599468" cy="34921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9722" name="直接连接符 73"/>
              <p:cNvCxnSpPr>
                <a:cxnSpLocks noChangeShapeType="1"/>
              </p:cNvCxnSpPr>
              <p:nvPr/>
            </p:nvCxnSpPr>
            <p:spPr bwMode="auto">
              <a:xfrm>
                <a:off x="827584" y="4767656"/>
                <a:ext cx="576263" cy="23018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9723" name="直接连接符 73"/>
              <p:cNvCxnSpPr>
                <a:cxnSpLocks noChangeShapeType="1"/>
              </p:cNvCxnSpPr>
              <p:nvPr/>
            </p:nvCxnSpPr>
            <p:spPr bwMode="auto">
              <a:xfrm>
                <a:off x="1418396" y="4293096"/>
                <a:ext cx="2386" cy="782202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9724" name="直接连接符 73"/>
              <p:cNvCxnSpPr>
                <a:cxnSpLocks noChangeShapeType="1"/>
                <a:stCxn id="29720" idx="5"/>
                <a:endCxn id="29718" idx="1"/>
              </p:cNvCxnSpPr>
              <p:nvPr/>
            </p:nvCxnSpPr>
            <p:spPr bwMode="auto">
              <a:xfrm>
                <a:off x="1477565" y="5075298"/>
                <a:ext cx="542965" cy="26016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9725" name="直接连接符 73"/>
              <p:cNvCxnSpPr>
                <a:cxnSpLocks noChangeShapeType="1"/>
              </p:cNvCxnSpPr>
              <p:nvPr/>
            </p:nvCxnSpPr>
            <p:spPr bwMode="auto">
              <a:xfrm>
                <a:off x="1433144" y="5085184"/>
                <a:ext cx="7514" cy="564602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29726" name="直接连接符 73"/>
              <p:cNvCxnSpPr>
                <a:cxnSpLocks noChangeShapeType="1"/>
              </p:cNvCxnSpPr>
              <p:nvPr/>
            </p:nvCxnSpPr>
            <p:spPr bwMode="auto">
              <a:xfrm flipV="1">
                <a:off x="1505152" y="4739892"/>
                <a:ext cx="501885" cy="282002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</p:grpSp>
        <p:sp>
          <p:nvSpPr>
            <p:cNvPr id="29707" name="Text Box 5"/>
            <p:cNvSpPr txBox="1">
              <a:spLocks noChangeArrowheads="1"/>
            </p:cNvSpPr>
            <p:nvPr/>
          </p:nvSpPr>
          <p:spPr bwMode="auto">
            <a:xfrm>
              <a:off x="971600" y="5877272"/>
              <a:ext cx="676227" cy="554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1" hangingPunct="1"/>
              <a:r>
                <a:rPr lang="en-US" altLang="zh-CN" sz="2000" b="1">
                  <a:latin typeface="Times New Roman" charset="0"/>
                </a:rPr>
                <a:t>W</a:t>
              </a:r>
              <a:r>
                <a:rPr lang="en-US" altLang="zh-CN" sz="2000" b="1" baseline="-25000">
                  <a:latin typeface="Times New Roman" charset="0"/>
                </a:rPr>
                <a:t>6</a:t>
              </a:r>
              <a:endParaRPr lang="en-US" altLang="zh-CN" sz="2000" b="1">
                <a:latin typeface="Times New Roman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07577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关于连通度的定理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zh-CN" altLang="en-US" sz="3200" dirty="0">
                <a:latin typeface="+mn-ea"/>
              </a:rPr>
              <a:t>若图</a:t>
            </a:r>
            <a:r>
              <a:rPr lang="en-US" altLang="zh-CN" sz="3200" dirty="0">
                <a:latin typeface="+mn-ea"/>
              </a:rPr>
              <a:t>G</a:t>
            </a:r>
            <a:r>
              <a:rPr lang="zh-CN" altLang="en-US" sz="3200" dirty="0">
                <a:latin typeface="+mn-ea"/>
              </a:rPr>
              <a:t>是非平凡的</a:t>
            </a:r>
            <a:r>
              <a:rPr lang="en-US" altLang="zh-CN" sz="3200" dirty="0">
                <a:latin typeface="+mn-ea"/>
              </a:rPr>
              <a:t>, </a:t>
            </a:r>
            <a:r>
              <a:rPr lang="zh-CN" altLang="en-US" sz="3200" dirty="0">
                <a:latin typeface="+mn-ea"/>
              </a:rPr>
              <a:t>则 </a:t>
            </a:r>
            <a:r>
              <a:rPr lang="en-US" altLang="zh-CN" sz="3200" dirty="0">
                <a:solidFill>
                  <a:srgbClr val="CC0000"/>
                </a:solidFill>
                <a:latin typeface="+mn-ea"/>
                <a:sym typeface="Symbol" charset="2"/>
              </a:rPr>
              <a:t></a:t>
            </a:r>
            <a:r>
              <a:rPr lang="en-US" altLang="zh-CN" sz="3200" dirty="0">
                <a:solidFill>
                  <a:srgbClr val="CC0000"/>
                </a:solidFill>
                <a:latin typeface="+mn-ea"/>
              </a:rPr>
              <a:t>(G)</a:t>
            </a:r>
            <a:r>
              <a:rPr lang="nn-NO" altLang="zh-CN" sz="3200" dirty="0">
                <a:solidFill>
                  <a:srgbClr val="CC0000"/>
                </a:solidFill>
                <a:latin typeface="+mn-ea"/>
                <a:sym typeface="Symbol" charset="2"/>
              </a:rPr>
              <a:t></a:t>
            </a:r>
            <a:r>
              <a:rPr lang="en-US" altLang="zh-CN" sz="3200" dirty="0">
                <a:solidFill>
                  <a:srgbClr val="CC0000"/>
                </a:solidFill>
                <a:latin typeface="+mn-ea"/>
                <a:sym typeface="Symbol" charset="2"/>
              </a:rPr>
              <a:t> </a:t>
            </a:r>
            <a:r>
              <a:rPr lang="nn-NO" altLang="zh-CN" sz="3200" dirty="0">
                <a:solidFill>
                  <a:srgbClr val="CC0000"/>
                </a:solidFill>
                <a:latin typeface="+mn-ea"/>
              </a:rPr>
              <a:t>(G) </a:t>
            </a:r>
            <a:r>
              <a:rPr lang="nn-NO" altLang="zh-CN" sz="3200" dirty="0">
                <a:solidFill>
                  <a:srgbClr val="CC0000"/>
                </a:solidFill>
                <a:latin typeface="+mn-ea"/>
                <a:sym typeface="Symbol" charset="2"/>
              </a:rPr>
              <a:t></a:t>
            </a:r>
            <a:r>
              <a:rPr lang="nn-NO" altLang="zh-CN" sz="3200" dirty="0">
                <a:solidFill>
                  <a:srgbClr val="CC0000"/>
                </a:solidFill>
                <a:latin typeface="+mn-ea"/>
              </a:rPr>
              <a:t> </a:t>
            </a:r>
            <a:r>
              <a:rPr lang="nn-NO" altLang="zh-CN" sz="3200" dirty="0">
                <a:solidFill>
                  <a:srgbClr val="CC0000"/>
                </a:solidFill>
                <a:latin typeface="+mn-ea"/>
                <a:sym typeface="Symbol" charset="2"/>
              </a:rPr>
              <a:t></a:t>
            </a:r>
            <a:r>
              <a:rPr lang="nn-NO" altLang="zh-CN" sz="3200" dirty="0">
                <a:solidFill>
                  <a:srgbClr val="CC0000"/>
                </a:solidFill>
                <a:latin typeface="+mn-ea"/>
              </a:rPr>
              <a:t>(G)</a:t>
            </a:r>
          </a:p>
          <a:p>
            <a:pPr lvl="1">
              <a:lnSpc>
                <a:spcPct val="120000"/>
              </a:lnSpc>
            </a:pPr>
            <a:r>
              <a:rPr lang="zh-CN" altLang="en-US" sz="2900" dirty="0">
                <a:latin typeface="+mn-ea"/>
              </a:rPr>
              <a:t>证明：</a:t>
            </a:r>
            <a:r>
              <a:rPr lang="en-US" altLang="zh-CN" sz="2900" dirty="0">
                <a:latin typeface="+mn-ea"/>
              </a:rPr>
              <a:t>λ(G) </a:t>
            </a:r>
            <a:r>
              <a:rPr lang="nn-NO" altLang="zh-CN" sz="2900" dirty="0">
                <a:latin typeface="+mn-ea"/>
                <a:sym typeface="Symbol" charset="2"/>
              </a:rPr>
              <a:t></a:t>
            </a:r>
            <a:r>
              <a:rPr lang="nn-NO" altLang="zh-CN" sz="2900" dirty="0">
                <a:latin typeface="+mn-ea"/>
              </a:rPr>
              <a:t> </a:t>
            </a:r>
            <a:r>
              <a:rPr lang="nn-NO" altLang="zh-CN" sz="2900" dirty="0">
                <a:latin typeface="+mn-ea"/>
                <a:sym typeface="Symbol" charset="2"/>
              </a:rPr>
              <a:t></a:t>
            </a:r>
            <a:r>
              <a:rPr lang="nn-NO" altLang="zh-CN" sz="2900" dirty="0">
                <a:latin typeface="+mn-ea"/>
              </a:rPr>
              <a:t>(G)</a:t>
            </a:r>
            <a:r>
              <a:rPr lang="zh-CN" altLang="en-US" sz="2900" dirty="0">
                <a:latin typeface="+mn-ea"/>
              </a:rPr>
              <a:t>显然。下证</a:t>
            </a:r>
            <a:r>
              <a:rPr lang="en-US" altLang="zh-CN" sz="2800" dirty="0">
                <a:latin typeface="+mn-ea"/>
                <a:sym typeface="Symbol" charset="2"/>
              </a:rPr>
              <a:t></a:t>
            </a:r>
            <a:r>
              <a:rPr lang="en-US" altLang="zh-CN" sz="2800" dirty="0">
                <a:latin typeface="+mn-ea"/>
              </a:rPr>
              <a:t>(G)</a:t>
            </a:r>
            <a:r>
              <a:rPr lang="nn-NO" altLang="zh-CN" sz="2800" dirty="0">
                <a:latin typeface="+mn-ea"/>
                <a:sym typeface="Symbol" charset="2"/>
              </a:rPr>
              <a:t></a:t>
            </a:r>
            <a:r>
              <a:rPr lang="en-US" altLang="zh-CN" sz="2800" dirty="0">
                <a:latin typeface="+mn-ea"/>
                <a:sym typeface="Symbol" charset="2"/>
              </a:rPr>
              <a:t> </a:t>
            </a:r>
            <a:r>
              <a:rPr lang="nn-NO" altLang="zh-CN" sz="2800" dirty="0">
                <a:latin typeface="+mn-ea"/>
              </a:rPr>
              <a:t>(G)</a:t>
            </a:r>
            <a:r>
              <a:rPr lang="zh-CN" altLang="en-US" sz="2800" dirty="0">
                <a:latin typeface="+mn-ea"/>
              </a:rPr>
              <a:t>。</a:t>
            </a:r>
            <a:r>
              <a:rPr lang="zh-CN" altLang="en-US" sz="2900" dirty="0">
                <a:latin typeface="+mn-ea"/>
              </a:rPr>
              <a:t>设</a:t>
            </a:r>
            <a:r>
              <a:rPr lang="en-US" altLang="zh-CN" sz="2900" dirty="0">
                <a:latin typeface="+mn-ea"/>
              </a:rPr>
              <a:t>F</a:t>
            </a:r>
            <a:r>
              <a:rPr lang="zh-CN" altLang="en-US" sz="2900" dirty="0">
                <a:latin typeface="+mn-ea"/>
              </a:rPr>
              <a:t>为</a:t>
            </a:r>
            <a:r>
              <a:rPr lang="en-US" altLang="zh-CN" sz="2900" dirty="0">
                <a:latin typeface="+mn-ea"/>
              </a:rPr>
              <a:t>E</a:t>
            </a:r>
            <a:r>
              <a:rPr lang="zh-CN" altLang="en-US" sz="2900" dirty="0">
                <a:latin typeface="+mn-ea"/>
              </a:rPr>
              <a:t>的极小子集使得</a:t>
            </a:r>
            <a:r>
              <a:rPr lang="en-US" altLang="zh-CN" sz="2900" dirty="0">
                <a:latin typeface="+mn-ea"/>
              </a:rPr>
              <a:t>G-F</a:t>
            </a:r>
            <a:r>
              <a:rPr lang="zh-CN" altLang="en-US" sz="2900" dirty="0">
                <a:latin typeface="+mn-ea"/>
              </a:rPr>
              <a:t>不连通，只需证明</a:t>
            </a:r>
            <a:r>
              <a:rPr lang="en-US" altLang="zh-CN" sz="2900" dirty="0">
                <a:latin typeface="+mn-ea"/>
              </a:rPr>
              <a:t>κ(G)≤ |F|</a:t>
            </a:r>
            <a:r>
              <a:rPr lang="zh-CN" altLang="en-US" sz="2900" dirty="0">
                <a:latin typeface="+mn-ea"/>
              </a:rPr>
              <a:t>。</a:t>
            </a:r>
          </a:p>
          <a:p>
            <a:pPr lvl="1">
              <a:lnSpc>
                <a:spcPct val="120000"/>
              </a:lnSpc>
            </a:pPr>
            <a:r>
              <a:rPr lang="zh-CN" altLang="en-US" sz="2900" dirty="0">
                <a:latin typeface="+mn-ea"/>
              </a:rPr>
              <a:t>情况</a:t>
            </a:r>
            <a:r>
              <a:rPr lang="en-US" altLang="zh-CN" sz="2900" dirty="0">
                <a:latin typeface="+mn-ea"/>
              </a:rPr>
              <a:t>1</a:t>
            </a:r>
            <a:r>
              <a:rPr lang="zh-CN" altLang="en-US" sz="2900" dirty="0">
                <a:latin typeface="+mn-ea"/>
              </a:rPr>
              <a:t>：若</a:t>
            </a:r>
            <a:r>
              <a:rPr lang="en-US" altLang="zh-CN" sz="2900" dirty="0">
                <a:latin typeface="+mn-ea"/>
              </a:rPr>
              <a:t>G</a:t>
            </a:r>
            <a:r>
              <a:rPr lang="zh-CN" altLang="en-US" sz="2900" dirty="0">
                <a:latin typeface="+mn-ea"/>
              </a:rPr>
              <a:t>中存在与</a:t>
            </a:r>
            <a:r>
              <a:rPr lang="en-US" altLang="zh-CN" sz="2900" dirty="0">
                <a:latin typeface="+mn-ea"/>
              </a:rPr>
              <a:t>F</a:t>
            </a:r>
            <a:r>
              <a:rPr lang="zh-CN" altLang="en-US" sz="2900" dirty="0">
                <a:latin typeface="+mn-ea"/>
              </a:rPr>
              <a:t>中的边不相关联的点，设为</a:t>
            </a:r>
            <a:r>
              <a:rPr lang="en-US" altLang="zh-CN" sz="2900" dirty="0">
                <a:latin typeface="+mn-ea"/>
              </a:rPr>
              <a:t>v</a:t>
            </a:r>
            <a:r>
              <a:rPr lang="zh-CN" altLang="en-US" sz="2900" dirty="0">
                <a:latin typeface="+mn-ea"/>
              </a:rPr>
              <a:t>。令</a:t>
            </a:r>
            <a:r>
              <a:rPr lang="en-US" altLang="zh-CN" sz="2900" dirty="0">
                <a:latin typeface="+mn-ea"/>
              </a:rPr>
              <a:t>C</a:t>
            </a:r>
            <a:r>
              <a:rPr lang="zh-CN" altLang="en-US" sz="2900" dirty="0">
                <a:latin typeface="+mn-ea"/>
              </a:rPr>
              <a:t>为</a:t>
            </a:r>
            <a:r>
              <a:rPr lang="en-US" altLang="zh-CN" sz="2900" dirty="0">
                <a:latin typeface="+mn-ea"/>
              </a:rPr>
              <a:t>G-F</a:t>
            </a:r>
            <a:r>
              <a:rPr lang="zh-CN" altLang="en-US" sz="2900" dirty="0">
                <a:latin typeface="+mn-ea"/>
              </a:rPr>
              <a:t>中</a:t>
            </a:r>
            <a:r>
              <a:rPr lang="en-US" altLang="zh-CN" sz="2900" dirty="0">
                <a:latin typeface="+mn-ea"/>
              </a:rPr>
              <a:t>v</a:t>
            </a:r>
            <a:r>
              <a:rPr lang="zh-CN" altLang="en-US" sz="2900" dirty="0">
                <a:latin typeface="+mn-ea"/>
              </a:rPr>
              <a:t>所在的连通分支。</a:t>
            </a:r>
            <a:r>
              <a:rPr lang="en-US" altLang="zh-CN" sz="2900" dirty="0">
                <a:latin typeface="+mn-ea"/>
              </a:rPr>
              <a:t>F</a:t>
            </a:r>
            <a:r>
              <a:rPr lang="zh-CN" altLang="en-US" sz="2900" dirty="0">
                <a:latin typeface="+mn-ea"/>
              </a:rPr>
              <a:t>中的任一边，其两个端点不会都在</a:t>
            </a:r>
            <a:r>
              <a:rPr lang="en-US" altLang="zh-CN" sz="2900" dirty="0">
                <a:latin typeface="+mn-ea"/>
              </a:rPr>
              <a:t>C</a:t>
            </a:r>
            <a:r>
              <a:rPr lang="zh-CN" altLang="en-US" sz="2900" dirty="0">
                <a:latin typeface="+mn-ea"/>
              </a:rPr>
              <a:t>中。</a:t>
            </a:r>
            <a:r>
              <a:rPr lang="en-US" altLang="zh-CN" sz="2900" dirty="0">
                <a:latin typeface="+mn-ea"/>
              </a:rPr>
              <a:t>C</a:t>
            </a:r>
            <a:r>
              <a:rPr lang="zh-CN" altLang="en-US" sz="2900" dirty="0">
                <a:latin typeface="+mn-ea"/>
              </a:rPr>
              <a:t>中与</a:t>
            </a:r>
            <a:r>
              <a:rPr lang="en-US" altLang="zh-CN" sz="2900" dirty="0">
                <a:latin typeface="+mn-ea"/>
              </a:rPr>
              <a:t>F</a:t>
            </a:r>
            <a:r>
              <a:rPr lang="zh-CN" altLang="en-US" sz="2900" dirty="0">
                <a:latin typeface="+mn-ea"/>
              </a:rPr>
              <a:t>中边相关联的顶点（集合）分隔</a:t>
            </a:r>
            <a:r>
              <a:rPr lang="en-US" altLang="zh-CN" sz="2900" dirty="0">
                <a:latin typeface="+mn-ea"/>
              </a:rPr>
              <a:t>v</a:t>
            </a:r>
            <a:r>
              <a:rPr lang="zh-CN" altLang="en-US" sz="2900" dirty="0">
                <a:latin typeface="+mn-ea"/>
              </a:rPr>
              <a:t>与</a:t>
            </a:r>
            <a:r>
              <a:rPr lang="en-US" altLang="zh-CN" sz="2900" dirty="0">
                <a:latin typeface="+mn-ea"/>
              </a:rPr>
              <a:t>G-C</a:t>
            </a:r>
            <a:r>
              <a:rPr lang="zh-CN" altLang="en-US" sz="2900" dirty="0">
                <a:latin typeface="+mn-ea"/>
              </a:rPr>
              <a:t>，</a:t>
            </a:r>
            <a:r>
              <a:rPr lang="en-US" altLang="zh-CN" sz="2900" dirty="0">
                <a:latin typeface="+mn-ea"/>
              </a:rPr>
              <a:t>κ(G)≤|F|</a:t>
            </a:r>
            <a:r>
              <a:rPr lang="zh-CN" altLang="en-US" sz="2900" dirty="0">
                <a:latin typeface="+mn-ea"/>
              </a:rPr>
              <a:t>。</a:t>
            </a:r>
            <a:endParaRPr lang="en-US" altLang="zh-CN" sz="2900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592121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关于连通度的定理（续）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25</a:t>
            </a:fld>
            <a:endParaRPr lang="zh-CN" altLang="en-US" dirty="0"/>
          </a:p>
        </p:txBody>
      </p:sp>
      <p:grpSp>
        <p:nvGrpSpPr>
          <p:cNvPr id="5" name="组合 12"/>
          <p:cNvGrpSpPr>
            <a:grpSpLocks/>
          </p:cNvGrpSpPr>
          <p:nvPr/>
        </p:nvGrpSpPr>
        <p:grpSpPr bwMode="auto">
          <a:xfrm>
            <a:off x="1371600" y="1905000"/>
            <a:ext cx="5638800" cy="1295400"/>
            <a:chOff x="1143000" y="1905000"/>
            <a:chExt cx="6248400" cy="1295400"/>
          </a:xfrm>
        </p:grpSpPr>
        <p:sp>
          <p:nvSpPr>
            <p:cNvPr id="6" name="椭圆 5"/>
            <p:cNvSpPr/>
            <p:nvPr/>
          </p:nvSpPr>
          <p:spPr>
            <a:xfrm>
              <a:off x="1143000" y="1905000"/>
              <a:ext cx="2742471" cy="1295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7" name="椭圆 6"/>
            <p:cNvSpPr/>
            <p:nvPr/>
          </p:nvSpPr>
          <p:spPr>
            <a:xfrm>
              <a:off x="4648930" y="1905000"/>
              <a:ext cx="2742470" cy="1295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3201172" y="2362200"/>
              <a:ext cx="2132055" cy="0"/>
            </a:xfrm>
            <a:prstGeom prst="line">
              <a:avLst/>
            </a:prstGeom>
            <a:ln w="38100">
              <a:solidFill>
                <a:srgbClr val="3333CC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 flipV="1">
              <a:off x="3218764" y="2378075"/>
              <a:ext cx="2079282" cy="228600"/>
            </a:xfrm>
            <a:prstGeom prst="line">
              <a:avLst/>
            </a:prstGeom>
            <a:ln w="38100">
              <a:solidFill>
                <a:srgbClr val="3333CC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3201172" y="2819400"/>
              <a:ext cx="2132055" cy="0"/>
            </a:xfrm>
            <a:prstGeom prst="line">
              <a:avLst/>
            </a:prstGeom>
            <a:ln w="38100">
              <a:solidFill>
                <a:srgbClr val="3333CC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直接连接符 10"/>
          <p:cNvCxnSpPr/>
          <p:nvPr/>
        </p:nvCxnSpPr>
        <p:spPr>
          <a:xfrm flipV="1">
            <a:off x="5181600" y="2606675"/>
            <a:ext cx="660400" cy="228600"/>
          </a:xfrm>
          <a:prstGeom prst="line">
            <a:avLst/>
          </a:prstGeom>
          <a:ln w="38100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40"/>
          <p:cNvGrpSpPr>
            <a:grpSpLocks/>
          </p:cNvGrpSpPr>
          <p:nvPr/>
        </p:nvGrpSpPr>
        <p:grpSpPr bwMode="auto">
          <a:xfrm>
            <a:off x="1143000" y="4114800"/>
            <a:ext cx="6248400" cy="2047875"/>
            <a:chOff x="1143000" y="4114800"/>
            <a:chExt cx="6248400" cy="2047220"/>
          </a:xfrm>
        </p:grpSpPr>
        <p:grpSp>
          <p:nvGrpSpPr>
            <p:cNvPr id="13" name="组合 31"/>
            <p:cNvGrpSpPr>
              <a:grpSpLocks/>
            </p:cNvGrpSpPr>
            <p:nvPr/>
          </p:nvGrpSpPr>
          <p:grpSpPr bwMode="auto">
            <a:xfrm>
              <a:off x="1143000" y="4114800"/>
              <a:ext cx="6248400" cy="2047220"/>
              <a:chOff x="1143000" y="4114800"/>
              <a:chExt cx="6248400" cy="2047220"/>
            </a:xfrm>
          </p:grpSpPr>
          <p:sp>
            <p:nvSpPr>
              <p:cNvPr id="15" name="椭圆 14"/>
              <p:cNvSpPr/>
              <p:nvPr/>
            </p:nvSpPr>
            <p:spPr>
              <a:xfrm>
                <a:off x="1143000" y="4190976"/>
                <a:ext cx="2743200" cy="129498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16" name="椭圆 15"/>
              <p:cNvSpPr/>
              <p:nvPr/>
            </p:nvSpPr>
            <p:spPr>
              <a:xfrm>
                <a:off x="4648200" y="4114800"/>
                <a:ext cx="2743200" cy="129498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cxnSp>
            <p:nvCxnSpPr>
              <p:cNvPr id="17" name="直接连接符 16"/>
              <p:cNvCxnSpPr/>
              <p:nvPr/>
            </p:nvCxnSpPr>
            <p:spPr>
              <a:xfrm>
                <a:off x="3200400" y="4495678"/>
                <a:ext cx="2133600" cy="76176"/>
              </a:xfrm>
              <a:prstGeom prst="line">
                <a:avLst/>
              </a:prstGeom>
              <a:ln w="38100">
                <a:solidFill>
                  <a:srgbClr val="3333CC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 flipV="1">
                <a:off x="3200400" y="4571854"/>
                <a:ext cx="2133600" cy="228527"/>
              </a:xfrm>
              <a:prstGeom prst="line">
                <a:avLst/>
              </a:prstGeom>
              <a:ln w="38100">
                <a:solidFill>
                  <a:srgbClr val="3333CC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>
                <a:off x="3200400" y="5101909"/>
                <a:ext cx="2133600" cy="31740"/>
              </a:xfrm>
              <a:prstGeom prst="line">
                <a:avLst/>
              </a:prstGeom>
              <a:ln w="38100">
                <a:solidFill>
                  <a:srgbClr val="3333CC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 rot="5400000">
                <a:off x="5067385" y="4838468"/>
                <a:ext cx="533229" cy="0"/>
              </a:xfrm>
              <a:prstGeom prst="line">
                <a:avLst/>
              </a:prstGeom>
              <a:ln w="34925">
                <a:solidFill>
                  <a:schemeClr val="tx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矩形 30"/>
              <p:cNvSpPr>
                <a:spLocks noChangeArrowheads="1"/>
              </p:cNvSpPr>
              <p:nvPr/>
            </p:nvSpPr>
            <p:spPr bwMode="auto">
              <a:xfrm>
                <a:off x="5029200" y="5638313"/>
                <a:ext cx="1981200" cy="5237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lang="en-US" altLang="zh-CN" sz="2800" b="1">
                    <a:latin typeface="Times New Roman" charset="0"/>
                  </a:rPr>
                  <a:t>d</a:t>
                </a:r>
                <a:r>
                  <a:rPr lang="en-US" altLang="zh-CN" sz="2800" b="1" baseline="-25000">
                    <a:latin typeface="Times New Roman" charset="0"/>
                  </a:rPr>
                  <a:t>G</a:t>
                </a:r>
                <a:r>
                  <a:rPr lang="en-US" altLang="zh-CN" sz="2800" b="1">
                    <a:latin typeface="Times New Roman" charset="0"/>
                  </a:rPr>
                  <a:t>(v) ≤ |F| </a:t>
                </a:r>
                <a:endParaRPr lang="zh-CN" altLang="en-US" sz="2800">
                  <a:latin typeface="Times New Roman" charset="0"/>
                </a:endParaRPr>
              </a:p>
            </p:txBody>
          </p:sp>
        </p:grpSp>
        <p:sp>
          <p:nvSpPr>
            <p:cNvPr id="14" name="椭圆 13"/>
            <p:cNvSpPr/>
            <p:nvPr/>
          </p:nvSpPr>
          <p:spPr>
            <a:xfrm>
              <a:off x="5226050" y="4419503"/>
              <a:ext cx="228600" cy="304703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  <p:sp>
        <p:nvSpPr>
          <p:cNvPr id="22" name="椭圆 21"/>
          <p:cNvSpPr/>
          <p:nvPr/>
        </p:nvSpPr>
        <p:spPr>
          <a:xfrm>
            <a:off x="5715000" y="2438400"/>
            <a:ext cx="228600" cy="30480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8518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关于连通度的定理（续）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zh-CN" altLang="en-US" sz="2800" dirty="0">
                <a:latin typeface="+mn-ea"/>
              </a:rPr>
              <a:t>情况</a:t>
            </a:r>
            <a:r>
              <a:rPr lang="en-US" altLang="zh-CN" sz="2800" dirty="0">
                <a:latin typeface="+mn-ea"/>
              </a:rPr>
              <a:t>2</a:t>
            </a:r>
            <a:r>
              <a:rPr lang="zh-CN" altLang="en-US" sz="2800" dirty="0">
                <a:latin typeface="+mn-ea"/>
              </a:rPr>
              <a:t>：若</a:t>
            </a:r>
            <a:r>
              <a:rPr lang="en-US" altLang="zh-CN" sz="2800" dirty="0">
                <a:latin typeface="+mn-ea"/>
              </a:rPr>
              <a:t>G</a:t>
            </a:r>
            <a:r>
              <a:rPr lang="zh-CN" altLang="en-US" sz="2800" dirty="0">
                <a:latin typeface="+mn-ea"/>
              </a:rPr>
              <a:t>中的各顶点均和</a:t>
            </a:r>
            <a:r>
              <a:rPr lang="en-US" altLang="zh-CN" sz="2800" dirty="0">
                <a:latin typeface="+mn-ea"/>
              </a:rPr>
              <a:t>F</a:t>
            </a:r>
            <a:r>
              <a:rPr lang="zh-CN" altLang="en-US" sz="2800" dirty="0">
                <a:latin typeface="+mn-ea"/>
              </a:rPr>
              <a:t>中的某条边关联。对任意顶点</a:t>
            </a:r>
            <a:r>
              <a:rPr lang="en-US" altLang="zh-CN" sz="2800" dirty="0">
                <a:latin typeface="+mn-ea"/>
              </a:rPr>
              <a:t>v,</a:t>
            </a:r>
            <a:r>
              <a:rPr lang="zh-CN" altLang="en-US" sz="2800" dirty="0">
                <a:latin typeface="+mn-ea"/>
              </a:rPr>
              <a:t>令</a:t>
            </a:r>
            <a:r>
              <a:rPr lang="en-US" altLang="zh-CN" sz="2800" dirty="0">
                <a:latin typeface="+mn-ea"/>
              </a:rPr>
              <a:t>C</a:t>
            </a:r>
            <a:r>
              <a:rPr lang="zh-CN" altLang="en-US" sz="2800" dirty="0">
                <a:latin typeface="+mn-ea"/>
              </a:rPr>
              <a:t>是</a:t>
            </a:r>
            <a:r>
              <a:rPr lang="en-US" altLang="zh-CN" sz="2800" dirty="0">
                <a:latin typeface="+mn-ea"/>
              </a:rPr>
              <a:t>G-F</a:t>
            </a:r>
            <a:r>
              <a:rPr lang="zh-CN" altLang="en-US" sz="2800" dirty="0">
                <a:latin typeface="+mn-ea"/>
              </a:rPr>
              <a:t>中包含</a:t>
            </a:r>
            <a:r>
              <a:rPr lang="en-US" altLang="zh-CN" sz="2800" dirty="0">
                <a:latin typeface="+mn-ea"/>
              </a:rPr>
              <a:t>v</a:t>
            </a:r>
            <a:r>
              <a:rPr lang="zh-CN" altLang="en-US" sz="2800" dirty="0">
                <a:latin typeface="+mn-ea"/>
              </a:rPr>
              <a:t>的连通分支。考虑</a:t>
            </a:r>
            <a:r>
              <a:rPr lang="en-US" altLang="zh-CN" sz="2800" dirty="0">
                <a:latin typeface="+mn-ea"/>
              </a:rPr>
              <a:t>v</a:t>
            </a:r>
            <a:r>
              <a:rPr lang="zh-CN" altLang="en-US" sz="2800" dirty="0">
                <a:latin typeface="+mn-ea"/>
              </a:rPr>
              <a:t>的任一邻居</a:t>
            </a:r>
            <a:r>
              <a:rPr lang="en-US" altLang="zh-CN" sz="2800" dirty="0">
                <a:latin typeface="+mn-ea"/>
              </a:rPr>
              <a:t>w</a:t>
            </a:r>
            <a:r>
              <a:rPr lang="zh-CN" altLang="en-US" sz="2800" dirty="0">
                <a:latin typeface="+mn-ea"/>
              </a:rPr>
              <a:t>。若</a:t>
            </a:r>
            <a:r>
              <a:rPr lang="en-US" altLang="zh-CN" sz="2800" dirty="0">
                <a:latin typeface="+mn-ea"/>
              </a:rPr>
              <a:t>w</a:t>
            </a:r>
            <a:r>
              <a:rPr lang="zh-CN" altLang="en-US" sz="2800" dirty="0">
                <a:latin typeface="+mn-ea"/>
              </a:rPr>
              <a:t>在</a:t>
            </a:r>
            <a:r>
              <a:rPr lang="en-US" altLang="zh-CN" sz="2800" dirty="0">
                <a:latin typeface="+mn-ea"/>
              </a:rPr>
              <a:t>C</a:t>
            </a:r>
            <a:r>
              <a:rPr lang="zh-CN" altLang="en-US" sz="2800" dirty="0">
                <a:latin typeface="+mn-ea"/>
              </a:rPr>
              <a:t>中，则</a:t>
            </a:r>
            <a:r>
              <a:rPr lang="en-US" altLang="zh-CN" sz="2800" dirty="0">
                <a:latin typeface="+mn-ea"/>
              </a:rPr>
              <a:t>w</a:t>
            </a:r>
            <a:r>
              <a:rPr lang="zh-CN" altLang="en-US" sz="2800" dirty="0">
                <a:latin typeface="+mn-ea"/>
              </a:rPr>
              <a:t>必定和</a:t>
            </a:r>
            <a:r>
              <a:rPr lang="en-US" altLang="zh-CN" sz="2800" dirty="0">
                <a:latin typeface="+mn-ea"/>
              </a:rPr>
              <a:t>F</a:t>
            </a:r>
            <a:r>
              <a:rPr lang="zh-CN" altLang="en-US" sz="2800" dirty="0">
                <a:latin typeface="+mn-ea"/>
              </a:rPr>
              <a:t>中的某条边关联；若</a:t>
            </a:r>
            <a:r>
              <a:rPr lang="en-US" altLang="zh-CN" sz="2800" dirty="0">
                <a:latin typeface="+mn-ea"/>
              </a:rPr>
              <a:t>w</a:t>
            </a:r>
            <a:r>
              <a:rPr lang="zh-CN" altLang="en-US" sz="2800" dirty="0">
                <a:latin typeface="+mn-ea"/>
              </a:rPr>
              <a:t>在</a:t>
            </a:r>
            <a:r>
              <a:rPr lang="en-US" altLang="zh-CN" sz="2800" dirty="0">
                <a:latin typeface="+mn-ea"/>
              </a:rPr>
              <a:t>G-C</a:t>
            </a:r>
            <a:r>
              <a:rPr lang="zh-CN" altLang="en-US" sz="2800" dirty="0">
                <a:latin typeface="+mn-ea"/>
              </a:rPr>
              <a:t>中，则边</a:t>
            </a:r>
            <a:r>
              <a:rPr lang="en-US" altLang="zh-CN" sz="2800" dirty="0" err="1">
                <a:latin typeface="+mn-ea"/>
              </a:rPr>
              <a:t>vw</a:t>
            </a:r>
            <a:r>
              <a:rPr lang="zh-CN" altLang="en-US" sz="2800" dirty="0">
                <a:latin typeface="+mn-ea"/>
              </a:rPr>
              <a:t>属于</a:t>
            </a:r>
            <a:r>
              <a:rPr lang="en-US" altLang="zh-CN" sz="2800" dirty="0">
                <a:latin typeface="+mn-ea"/>
              </a:rPr>
              <a:t>F</a:t>
            </a:r>
            <a:r>
              <a:rPr lang="zh-CN" altLang="en-US" sz="2800" dirty="0">
                <a:latin typeface="+mn-ea"/>
              </a:rPr>
              <a:t>。因此，</a:t>
            </a:r>
            <a:r>
              <a:rPr lang="en-US" altLang="zh-CN" sz="2800" dirty="0">
                <a:latin typeface="+mn-ea"/>
              </a:rPr>
              <a:t>|N(v)| ≤ |F|, </a:t>
            </a:r>
            <a:r>
              <a:rPr lang="zh-CN" altLang="en-US" sz="2800" dirty="0">
                <a:latin typeface="+mn-ea"/>
              </a:rPr>
              <a:t>即</a:t>
            </a:r>
            <a:r>
              <a:rPr lang="en-US" altLang="zh-CN" sz="2800" dirty="0" err="1">
                <a:latin typeface="+mn-ea"/>
              </a:rPr>
              <a:t>d</a:t>
            </a:r>
            <a:r>
              <a:rPr lang="en-US" altLang="zh-CN" sz="2800" baseline="-25000" dirty="0" err="1">
                <a:latin typeface="+mn-ea"/>
              </a:rPr>
              <a:t>G</a:t>
            </a:r>
            <a:r>
              <a:rPr lang="en-US" altLang="zh-CN" sz="2800" dirty="0">
                <a:latin typeface="+mn-ea"/>
              </a:rPr>
              <a:t>(v) ≤ |F|. </a:t>
            </a:r>
            <a:endParaRPr lang="zh-CN" altLang="en-US" sz="2800" dirty="0">
              <a:latin typeface="+mn-ea"/>
            </a:endParaRPr>
          </a:p>
          <a:p>
            <a:pPr marL="365760" lvl="1" indent="0">
              <a:lnSpc>
                <a:spcPct val="110000"/>
              </a:lnSpc>
              <a:buNone/>
            </a:pPr>
            <a:r>
              <a:rPr lang="en-US" altLang="zh-CN" dirty="0">
                <a:latin typeface="+mn-ea"/>
              </a:rPr>
              <a:t>1</a:t>
            </a:r>
            <a:r>
              <a:rPr lang="zh-CN" altLang="en-US" dirty="0">
                <a:latin typeface="+mn-ea"/>
              </a:rPr>
              <a:t>）若</a:t>
            </a:r>
            <a:r>
              <a:rPr lang="en-US" altLang="zh-CN" dirty="0">
                <a:latin typeface="+mn-ea"/>
              </a:rPr>
              <a:t>V-N(v)-v≠</a:t>
            </a:r>
            <a:r>
              <a:rPr lang="az-Cyrl-AZ" altLang="zh-CN" dirty="0">
                <a:latin typeface="+mn-ea"/>
              </a:rPr>
              <a:t>Ф,</a:t>
            </a:r>
            <a:r>
              <a:rPr lang="en-US" altLang="zh-CN" dirty="0">
                <a:latin typeface="+mn-ea"/>
              </a:rPr>
              <a:t> </a:t>
            </a:r>
            <a:r>
              <a:rPr lang="zh-CN" altLang="en-US" dirty="0">
                <a:latin typeface="+mn-ea"/>
              </a:rPr>
              <a:t>则删除</a:t>
            </a:r>
            <a:r>
              <a:rPr lang="en-US" altLang="zh-CN" dirty="0">
                <a:latin typeface="+mn-ea"/>
              </a:rPr>
              <a:t>N(v)</a:t>
            </a:r>
            <a:r>
              <a:rPr lang="zh-CN" altLang="en-US" dirty="0">
                <a:latin typeface="+mn-ea"/>
              </a:rPr>
              <a:t>后</a:t>
            </a:r>
            <a:r>
              <a:rPr lang="en-US" altLang="zh-CN" dirty="0">
                <a:latin typeface="+mn-ea"/>
              </a:rPr>
              <a:t>, v</a:t>
            </a:r>
            <a:r>
              <a:rPr lang="zh-CN" altLang="en-US" dirty="0">
                <a:latin typeface="+mn-ea"/>
              </a:rPr>
              <a:t>和</a:t>
            </a:r>
            <a:r>
              <a:rPr lang="en-US" altLang="zh-CN" dirty="0">
                <a:latin typeface="+mn-ea"/>
              </a:rPr>
              <a:t>V-N(v)-v</a:t>
            </a:r>
            <a:r>
              <a:rPr lang="zh-CN" altLang="en-US" dirty="0">
                <a:latin typeface="+mn-ea"/>
              </a:rPr>
              <a:t>不连通</a:t>
            </a:r>
            <a:r>
              <a:rPr lang="en-US" altLang="zh-CN" dirty="0">
                <a:latin typeface="+mn-ea"/>
              </a:rPr>
              <a:t>,	</a:t>
            </a:r>
            <a:r>
              <a:rPr lang="zh-CN" altLang="en-US" dirty="0">
                <a:latin typeface="+mn-ea"/>
              </a:rPr>
              <a:t>从而</a:t>
            </a:r>
            <a:r>
              <a:rPr lang="el-GR" altLang="zh-CN" dirty="0">
                <a:latin typeface="+mn-ea"/>
              </a:rPr>
              <a:t>κ(</a:t>
            </a:r>
            <a:r>
              <a:rPr lang="en-US" altLang="zh-CN" dirty="0">
                <a:latin typeface="+mn-ea"/>
              </a:rPr>
              <a:t>G)≤ |F|</a:t>
            </a:r>
            <a:r>
              <a:rPr lang="zh-CN" altLang="en-US" dirty="0">
                <a:latin typeface="+mn-ea"/>
              </a:rPr>
              <a:t>。</a:t>
            </a:r>
            <a:endParaRPr lang="en-US" altLang="zh-CN" dirty="0">
              <a:latin typeface="+mn-ea"/>
            </a:endParaRPr>
          </a:p>
          <a:p>
            <a:pPr marL="365760" lvl="1" indent="0">
              <a:lnSpc>
                <a:spcPct val="110000"/>
              </a:lnSpc>
              <a:buNone/>
            </a:pPr>
            <a:r>
              <a:rPr lang="en-US" altLang="zh-CN" dirty="0">
                <a:latin typeface="+mn-ea"/>
              </a:rPr>
              <a:t>2</a:t>
            </a:r>
            <a:r>
              <a:rPr lang="zh-CN" altLang="en-US" dirty="0">
                <a:latin typeface="+mn-ea"/>
              </a:rPr>
              <a:t>）若</a:t>
            </a:r>
            <a:r>
              <a:rPr lang="en-US" altLang="zh-CN" dirty="0">
                <a:latin typeface="+mn-ea"/>
              </a:rPr>
              <a:t>V-N(v)-v=</a:t>
            </a:r>
            <a:r>
              <a:rPr lang="az-Cyrl-AZ" altLang="zh-CN" dirty="0">
                <a:latin typeface="+mn-ea"/>
              </a:rPr>
              <a:t>Ф,</a:t>
            </a:r>
            <a:r>
              <a:rPr lang="zh-CN" altLang="en-US" dirty="0">
                <a:latin typeface="+mn-ea"/>
              </a:rPr>
              <a:t>则取其它节点以满足</a:t>
            </a:r>
            <a:r>
              <a:rPr lang="en-US" altLang="zh-CN" dirty="0">
                <a:latin typeface="+mn-ea"/>
              </a:rPr>
              <a:t>1</a:t>
            </a:r>
            <a:r>
              <a:rPr lang="zh-CN" altLang="en-US" dirty="0">
                <a:latin typeface="+mn-ea"/>
              </a:rPr>
              <a:t>）的条件。</a:t>
            </a:r>
            <a:r>
              <a:rPr lang="en-US" altLang="zh-CN" dirty="0">
                <a:latin typeface="+mn-ea"/>
              </a:rPr>
              <a:t>	</a:t>
            </a:r>
            <a:r>
              <a:rPr lang="zh-CN" altLang="en-US" dirty="0">
                <a:latin typeface="+mn-ea"/>
              </a:rPr>
              <a:t>若所有节点均有</a:t>
            </a:r>
            <a:r>
              <a:rPr lang="en-US" altLang="zh-CN" dirty="0">
                <a:latin typeface="+mn-ea"/>
              </a:rPr>
              <a:t>V-N(u)-u=</a:t>
            </a:r>
            <a:r>
              <a:rPr lang="az-Cyrl-AZ" altLang="zh-CN" dirty="0">
                <a:latin typeface="+mn-ea"/>
              </a:rPr>
              <a:t>Ф</a:t>
            </a:r>
            <a:r>
              <a:rPr lang="zh-CN" altLang="az-Cyrl-AZ" dirty="0">
                <a:latin typeface="+mn-ea"/>
              </a:rPr>
              <a:t>，</a:t>
            </a:r>
            <a:r>
              <a:rPr lang="zh-CN" altLang="en-US" dirty="0">
                <a:latin typeface="+mn-ea"/>
              </a:rPr>
              <a:t>则图</a:t>
            </a:r>
            <a:r>
              <a:rPr lang="en-US" altLang="zh-CN" dirty="0">
                <a:latin typeface="+mn-ea"/>
              </a:rPr>
              <a:t>G</a:t>
            </a:r>
            <a:r>
              <a:rPr lang="zh-CN" altLang="en-US" dirty="0">
                <a:latin typeface="+mn-ea"/>
              </a:rPr>
              <a:t>为完全图，</a:t>
            </a:r>
            <a:r>
              <a:rPr lang="en-US" altLang="zh-CN" dirty="0">
                <a:latin typeface="+mn-ea"/>
              </a:rPr>
              <a:t>	</a:t>
            </a:r>
            <a:r>
              <a:rPr lang="zh-CN" altLang="en-US" dirty="0">
                <a:latin typeface="+mn-ea"/>
              </a:rPr>
              <a:t>有</a:t>
            </a:r>
            <a:r>
              <a:rPr lang="el-GR" altLang="zh-CN" dirty="0">
                <a:latin typeface="+mn-ea"/>
              </a:rPr>
              <a:t>κ(</a:t>
            </a:r>
            <a:r>
              <a:rPr lang="en-US" altLang="zh-CN" dirty="0">
                <a:latin typeface="+mn-ea"/>
              </a:rPr>
              <a:t>G)=</a:t>
            </a:r>
            <a:r>
              <a:rPr lang="el-GR" altLang="zh-CN" dirty="0">
                <a:latin typeface="+mn-ea"/>
              </a:rPr>
              <a:t>λ(</a:t>
            </a:r>
            <a:r>
              <a:rPr lang="en-US" altLang="zh-CN" dirty="0">
                <a:latin typeface="+mn-ea"/>
              </a:rPr>
              <a:t>G)=|G|-1</a:t>
            </a:r>
            <a:r>
              <a:rPr lang="zh-CN" altLang="en-US" dirty="0">
                <a:latin typeface="+mn-ea"/>
              </a:rPr>
              <a:t>。</a:t>
            </a:r>
            <a:endParaRPr lang="en-US" altLang="zh-CN" dirty="0">
              <a:latin typeface="+mn-ea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18765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例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556792"/>
            <a:ext cx="8642350" cy="19304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10000"/>
              </a:lnSpc>
            </a:pPr>
            <a:r>
              <a:rPr kumimoji="0" lang="zh-CN" altLang="en-US" sz="2400" b="1" dirty="0">
                <a:latin typeface="+mn-ea"/>
              </a:rPr>
              <a:t>设</a:t>
            </a:r>
            <a:r>
              <a:rPr kumimoji="0" lang="en-US" altLang="zh-CN" sz="2400" b="1" dirty="0">
                <a:latin typeface="+mn-ea"/>
              </a:rPr>
              <a:t>G</a:t>
            </a:r>
            <a:r>
              <a:rPr kumimoji="0" lang="zh-CN" altLang="en-US" sz="2400" b="1" dirty="0">
                <a:latin typeface="+mn-ea"/>
              </a:rPr>
              <a:t>是简单图，</a:t>
            </a:r>
            <a:r>
              <a:rPr kumimoji="0" lang="en-US" altLang="zh-CN" sz="2400" b="1" dirty="0">
                <a:latin typeface="+mn-ea"/>
              </a:rPr>
              <a:t>|G|=n</a:t>
            </a:r>
            <a:r>
              <a:rPr kumimoji="0" lang="en-US" altLang="zh-CN" sz="2400" b="1" dirty="0">
                <a:latin typeface="+mn-ea"/>
                <a:sym typeface="Symbol" charset="2"/>
              </a:rPr>
              <a:t>3, </a:t>
            </a:r>
            <a:r>
              <a:rPr kumimoji="0" lang="zh-CN" altLang="en-US" sz="2400" b="1" dirty="0">
                <a:latin typeface="+mn-ea"/>
              </a:rPr>
              <a:t>且</a:t>
            </a:r>
            <a:r>
              <a:rPr kumimoji="0" lang="zh-CN" altLang="en-US" sz="2400" b="1" dirty="0">
                <a:solidFill>
                  <a:srgbClr val="FF0000"/>
                </a:solidFill>
                <a:latin typeface="+mn-ea"/>
                <a:sym typeface="Symbol" charset="2"/>
              </a:rPr>
              <a:t></a:t>
            </a:r>
            <a:r>
              <a:rPr kumimoji="0" lang="en-US" altLang="zh-CN" sz="2400" b="1" baseline="-30000" dirty="0">
                <a:solidFill>
                  <a:srgbClr val="FF0000"/>
                </a:solidFill>
                <a:latin typeface="+mn-ea"/>
              </a:rPr>
              <a:t>G</a:t>
            </a:r>
            <a:r>
              <a:rPr kumimoji="0" lang="en-US" altLang="zh-CN" sz="2400" b="1" dirty="0">
                <a:solidFill>
                  <a:srgbClr val="FF0000"/>
                </a:solidFill>
                <a:latin typeface="+mn-ea"/>
                <a:sym typeface="Symbol" charset="2"/>
              </a:rPr>
              <a:t></a:t>
            </a:r>
            <a:r>
              <a:rPr kumimoji="0" lang="en-US" altLang="zh-CN" sz="2400" b="1" dirty="0">
                <a:solidFill>
                  <a:srgbClr val="FF0000"/>
                </a:solidFill>
                <a:latin typeface="+mn-ea"/>
              </a:rPr>
              <a:t>n-2</a:t>
            </a:r>
            <a:r>
              <a:rPr kumimoji="0" lang="en-US" altLang="zh-CN" sz="2400" b="1" dirty="0">
                <a:latin typeface="+mn-ea"/>
              </a:rPr>
              <a:t>, </a:t>
            </a:r>
            <a:r>
              <a:rPr kumimoji="0" lang="zh-CN" altLang="en-US" sz="2400" b="1" dirty="0">
                <a:latin typeface="+mn-ea"/>
              </a:rPr>
              <a:t>则</a:t>
            </a:r>
            <a:r>
              <a:rPr kumimoji="0" lang="zh-CN" altLang="en-US" sz="2400" b="1" dirty="0">
                <a:latin typeface="+mn-ea"/>
                <a:sym typeface="Symbol" charset="2"/>
              </a:rPr>
              <a:t></a:t>
            </a:r>
            <a:r>
              <a:rPr kumimoji="0" lang="en-US" altLang="zh-CN" sz="2400" b="1" dirty="0">
                <a:latin typeface="+mn-ea"/>
              </a:rPr>
              <a:t>(G)=</a:t>
            </a:r>
            <a:r>
              <a:rPr kumimoji="0" lang="en-US" altLang="zh-CN" sz="2400" b="1" dirty="0">
                <a:latin typeface="+mn-ea"/>
                <a:sym typeface="Symbol" charset="2"/>
              </a:rPr>
              <a:t></a:t>
            </a:r>
            <a:r>
              <a:rPr kumimoji="0" lang="en-US" altLang="zh-CN" sz="2400" b="1" baseline="-30000" dirty="0">
                <a:latin typeface="+mn-ea"/>
              </a:rPr>
              <a:t>G</a:t>
            </a:r>
            <a:endParaRPr kumimoji="0" lang="en-US" altLang="zh-CN" sz="2400" b="1" dirty="0">
              <a:latin typeface="+mn-ea"/>
            </a:endParaRPr>
          </a:p>
          <a:p>
            <a:pPr lvl="1" algn="just" eaLnBrk="1" hangingPunct="1">
              <a:lnSpc>
                <a:spcPct val="110000"/>
              </a:lnSpc>
              <a:buFont typeface="Wingdings" charset="2"/>
              <a:buNone/>
            </a:pPr>
            <a:r>
              <a:rPr kumimoji="0" lang="en-US" altLang="zh-CN" sz="2000" b="1" dirty="0">
                <a:solidFill>
                  <a:srgbClr val="996600"/>
                </a:solidFill>
                <a:latin typeface="+mn-ea"/>
              </a:rPr>
              <a:t>(</a:t>
            </a:r>
            <a:r>
              <a:rPr kumimoji="0" lang="zh-CN" altLang="en-US" sz="2000" b="1" dirty="0">
                <a:solidFill>
                  <a:srgbClr val="996600"/>
                </a:solidFill>
                <a:latin typeface="+mn-ea"/>
              </a:rPr>
              <a:t>注意：任一点最多与一个点不相邻，此时</a:t>
            </a:r>
            <a:r>
              <a:rPr kumimoji="0" lang="zh-CN" altLang="en-US" sz="2000" b="1" dirty="0">
                <a:solidFill>
                  <a:srgbClr val="996600"/>
                </a:solidFill>
                <a:latin typeface="+mn-ea"/>
                <a:sym typeface="Symbol" charset="2"/>
              </a:rPr>
              <a:t></a:t>
            </a:r>
            <a:r>
              <a:rPr kumimoji="0" lang="en-US" altLang="zh-CN" sz="2000" b="1" dirty="0">
                <a:solidFill>
                  <a:srgbClr val="996600"/>
                </a:solidFill>
                <a:latin typeface="+mn-ea"/>
              </a:rPr>
              <a:t>(G)</a:t>
            </a:r>
            <a:r>
              <a:rPr kumimoji="0" lang="zh-CN" altLang="en-US" sz="2000" b="1" dirty="0">
                <a:solidFill>
                  <a:srgbClr val="996600"/>
                </a:solidFill>
                <a:latin typeface="+mn-ea"/>
              </a:rPr>
              <a:t>也必为</a:t>
            </a:r>
            <a:r>
              <a:rPr kumimoji="0" lang="zh-CN" altLang="en-US" sz="2000" b="1" dirty="0">
                <a:solidFill>
                  <a:srgbClr val="996600"/>
                </a:solidFill>
                <a:latin typeface="+mn-ea"/>
                <a:sym typeface="Symbol" charset="2"/>
              </a:rPr>
              <a:t></a:t>
            </a:r>
            <a:r>
              <a:rPr kumimoji="0" lang="en-US" altLang="zh-CN" sz="2000" b="1" baseline="-30000" dirty="0">
                <a:solidFill>
                  <a:srgbClr val="996600"/>
                </a:solidFill>
                <a:latin typeface="+mn-ea"/>
              </a:rPr>
              <a:t>G</a:t>
            </a:r>
            <a:r>
              <a:rPr kumimoji="0" lang="en-US" altLang="zh-CN" sz="2000" b="1" dirty="0">
                <a:solidFill>
                  <a:srgbClr val="996600"/>
                </a:solidFill>
                <a:latin typeface="+mn-ea"/>
              </a:rPr>
              <a:t>)</a:t>
            </a:r>
          </a:p>
          <a:p>
            <a:pPr algn="just">
              <a:lnSpc>
                <a:spcPct val="110000"/>
              </a:lnSpc>
            </a:pPr>
            <a:r>
              <a:rPr kumimoji="0" lang="zh-CN" altLang="en-US" sz="2400" b="1" dirty="0">
                <a:latin typeface="+mn-ea"/>
              </a:rPr>
              <a:t>证明：设</a:t>
            </a:r>
            <a:r>
              <a:rPr kumimoji="0" lang="en-US" altLang="zh-CN" sz="2400" b="1" dirty="0">
                <a:latin typeface="+mn-ea"/>
                <a:sym typeface="Symbol" charset="2"/>
              </a:rPr>
              <a:t>V</a:t>
            </a:r>
            <a:r>
              <a:rPr kumimoji="0" lang="en-US" altLang="zh-CN" sz="2400" b="1" dirty="0">
                <a:latin typeface="+mn-ea"/>
              </a:rPr>
              <a:t>’</a:t>
            </a:r>
            <a:r>
              <a:rPr kumimoji="0" lang="en-US" altLang="zh-CN" sz="2400" b="1" dirty="0">
                <a:latin typeface="+mn-ea"/>
                <a:sym typeface="Symbol" charset="2"/>
              </a:rPr>
              <a:t></a:t>
            </a:r>
            <a:r>
              <a:rPr kumimoji="0" lang="en-US" altLang="zh-CN" sz="2400" b="1" dirty="0">
                <a:latin typeface="+mn-ea"/>
              </a:rPr>
              <a:t>V</a:t>
            </a:r>
            <a:r>
              <a:rPr kumimoji="0" lang="en-US" altLang="zh-CN" sz="2400" b="1" baseline="-30000" dirty="0">
                <a:latin typeface="+mn-ea"/>
              </a:rPr>
              <a:t>G</a:t>
            </a:r>
            <a:r>
              <a:rPr kumimoji="0" lang="zh-CN" altLang="en-US" sz="2400" b="1" dirty="0">
                <a:latin typeface="+mn-ea"/>
              </a:rPr>
              <a:t>是使得</a:t>
            </a:r>
            <a:r>
              <a:rPr kumimoji="0" lang="en-US" altLang="zh-CN" sz="2400" b="1" dirty="0">
                <a:latin typeface="+mn-ea"/>
              </a:rPr>
              <a:t>G</a:t>
            </a:r>
            <a:r>
              <a:rPr kumimoji="0" lang="zh-CN" altLang="en-US" sz="2400" b="1" dirty="0">
                <a:latin typeface="+mn-ea"/>
              </a:rPr>
              <a:t>不连通的最小点集</a:t>
            </a:r>
            <a:r>
              <a:rPr lang="en-US" altLang="zh-CN" sz="2400" dirty="0">
                <a:latin typeface="+mn-ea"/>
              </a:rPr>
              <a:t>, </a:t>
            </a:r>
            <a:r>
              <a:rPr lang="zh-CN" altLang="en-US" sz="2400" dirty="0">
                <a:latin typeface="+mn-ea"/>
              </a:rPr>
              <a:t>不妨设</a:t>
            </a:r>
            <a:r>
              <a:rPr lang="en-US" altLang="zh-CN" sz="2400" dirty="0">
                <a:latin typeface="+mn-ea"/>
              </a:rPr>
              <a:t>G</a:t>
            </a:r>
            <a:r>
              <a:rPr lang="en-US" altLang="zh-CN" sz="2400" baseline="-30000" dirty="0">
                <a:latin typeface="+mn-ea"/>
              </a:rPr>
              <a:t>1</a:t>
            </a:r>
            <a:r>
              <a:rPr lang="zh-CN" altLang="en-US" sz="2400" dirty="0">
                <a:latin typeface="+mn-ea"/>
              </a:rPr>
              <a:t>为</a:t>
            </a:r>
            <a:r>
              <a:rPr kumimoji="0" lang="en-US" altLang="zh-CN" sz="2400" b="1" dirty="0">
                <a:latin typeface="+mn-ea"/>
              </a:rPr>
              <a:t>G-V’</a:t>
            </a:r>
            <a:r>
              <a:rPr kumimoji="0" lang="zh-CN" altLang="en-US" sz="2400" b="1" dirty="0">
                <a:latin typeface="+mn-ea"/>
              </a:rPr>
              <a:t>得到的连通分支中最小的那个，则有</a:t>
            </a:r>
            <a:r>
              <a:rPr kumimoji="0" lang="en-US" altLang="zh-CN" sz="2400" b="1" dirty="0">
                <a:latin typeface="+mn-ea"/>
              </a:rPr>
              <a:t>|G</a:t>
            </a:r>
            <a:r>
              <a:rPr kumimoji="0" lang="en-US" altLang="zh-CN" sz="2400" b="1" baseline="-30000" dirty="0">
                <a:latin typeface="+mn-ea"/>
              </a:rPr>
              <a:t>1</a:t>
            </a:r>
            <a:r>
              <a:rPr kumimoji="0" lang="en-US" altLang="zh-CN" sz="2400" b="1" dirty="0">
                <a:latin typeface="+mn-ea"/>
              </a:rPr>
              <a:t>|</a:t>
            </a:r>
            <a:r>
              <a:rPr kumimoji="0" lang="en-US" altLang="zh-CN" sz="2400" b="1" dirty="0">
                <a:latin typeface="+mn-ea"/>
                <a:sym typeface="Symbol" charset="2"/>
              </a:rPr>
              <a:t>(</a:t>
            </a:r>
            <a:r>
              <a:rPr kumimoji="0" lang="en-US" altLang="zh-CN" sz="2400" b="1" dirty="0">
                <a:latin typeface="+mn-ea"/>
              </a:rPr>
              <a:t>n-|V’|)/2</a:t>
            </a:r>
            <a:r>
              <a:rPr kumimoji="0" lang="zh-CN" altLang="en-US" sz="2400" b="1" dirty="0">
                <a:latin typeface="+mn-ea"/>
              </a:rPr>
              <a:t>。</a:t>
            </a:r>
          </a:p>
        </p:txBody>
      </p:sp>
      <p:sp>
        <p:nvSpPr>
          <p:cNvPr id="34820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AB0E7583-B89A-D441-870B-8286C7774AAE}" type="slidenum">
              <a:rPr lang="en-US" altLang="zh-CN"/>
              <a:pPr/>
              <a:t>27</a:t>
            </a:fld>
            <a:endParaRPr lang="en-US" altLang="zh-CN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66700" y="4977125"/>
            <a:ext cx="7999301" cy="154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</a:pPr>
            <a:r>
              <a:rPr lang="en-US" altLang="zh-CN" sz="2400" b="1" dirty="0">
                <a:latin typeface="Times New Roman" charset="0"/>
              </a:rPr>
              <a:t>|G</a:t>
            </a:r>
            <a:r>
              <a:rPr lang="en-US" altLang="zh-CN" sz="2400" b="1" baseline="-30000" dirty="0">
                <a:latin typeface="Times New Roman" charset="0"/>
              </a:rPr>
              <a:t>1</a:t>
            </a:r>
            <a:r>
              <a:rPr lang="en-US" altLang="zh-CN" sz="2400" b="1" dirty="0">
                <a:latin typeface="Times New Roman" charset="0"/>
              </a:rPr>
              <a:t>|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 </a:t>
            </a:r>
            <a:r>
              <a:rPr lang="en-US" altLang="zh-CN" sz="2400" b="1" baseline="-30000" dirty="0">
                <a:latin typeface="Times New Roman" charset="0"/>
              </a:rPr>
              <a:t>G</a:t>
            </a:r>
            <a:r>
              <a:rPr lang="en-US" altLang="zh-CN" sz="2400" b="1" dirty="0">
                <a:latin typeface="Times New Roman" charset="0"/>
              </a:rPr>
              <a:t>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 </a:t>
            </a:r>
            <a:r>
              <a:rPr lang="zh-CN" altLang="en-US" sz="2400" b="1" dirty="0">
                <a:latin typeface="Times New Roman" charset="0"/>
                <a:sym typeface="Symbol" charset="2"/>
              </a:rPr>
              <a:t></a:t>
            </a:r>
            <a:r>
              <a:rPr lang="en-US" altLang="zh-CN" sz="2400" b="1" baseline="-30000" dirty="0">
                <a:latin typeface="Times New Roman" charset="0"/>
              </a:rPr>
              <a:t>v∈G1</a:t>
            </a:r>
            <a:r>
              <a:rPr lang="en-US" altLang="zh-CN" sz="2400" b="1" dirty="0">
                <a:latin typeface="Times New Roman" charset="0"/>
              </a:rPr>
              <a:t>d(v)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 </a:t>
            </a:r>
            <a:r>
              <a:rPr lang="en-US" altLang="zh-CN" sz="2400" b="1" dirty="0">
                <a:latin typeface="Times New Roman" charset="0"/>
              </a:rPr>
              <a:t>|G</a:t>
            </a:r>
            <a:r>
              <a:rPr lang="en-US" altLang="zh-CN" sz="2400" b="1" baseline="-30000" dirty="0">
                <a:latin typeface="Times New Roman" charset="0"/>
              </a:rPr>
              <a:t>1</a:t>
            </a:r>
            <a:r>
              <a:rPr lang="en-US" altLang="zh-CN" sz="2400" b="1" dirty="0">
                <a:latin typeface="Times New Roman" charset="0"/>
              </a:rPr>
              <a:t>|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</a:t>
            </a:r>
            <a:r>
              <a:rPr lang="en-US" altLang="zh-CN" sz="2400" b="1" dirty="0">
                <a:latin typeface="Times New Roman" charset="0"/>
              </a:rPr>
              <a:t>(|G</a:t>
            </a:r>
            <a:r>
              <a:rPr lang="en-US" altLang="zh-CN" sz="2400" b="1" baseline="-30000" dirty="0">
                <a:latin typeface="Times New Roman" charset="0"/>
              </a:rPr>
              <a:t>1</a:t>
            </a:r>
            <a:r>
              <a:rPr lang="en-US" altLang="zh-CN" sz="2400" b="1" dirty="0">
                <a:latin typeface="Times New Roman" charset="0"/>
              </a:rPr>
              <a:t>| -1)+ |G</a:t>
            </a:r>
            <a:r>
              <a:rPr lang="en-US" altLang="zh-CN" sz="2400" b="1" baseline="-30000" dirty="0">
                <a:latin typeface="Times New Roman" charset="0"/>
              </a:rPr>
              <a:t>1</a:t>
            </a:r>
            <a:r>
              <a:rPr lang="en-US" altLang="zh-CN" sz="2400" b="1" dirty="0">
                <a:latin typeface="Times New Roman" charset="0"/>
              </a:rPr>
              <a:t>|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  </a:t>
            </a:r>
            <a:r>
              <a:rPr lang="en-US" altLang="zh-CN" sz="2400" b="1" dirty="0">
                <a:latin typeface="Times New Roman" charset="0"/>
              </a:rPr>
              <a:t>|V’|</a:t>
            </a:r>
          </a:p>
          <a:p>
            <a:pPr algn="just" eaLnBrk="1" hangingPunct="1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</a:pPr>
            <a:r>
              <a:rPr lang="en-US" altLang="zh-CN" sz="2400" b="1" dirty="0">
                <a:latin typeface="Times New Roman" charset="0"/>
                <a:sym typeface="Symbol" charset="2"/>
              </a:rPr>
              <a:t></a:t>
            </a:r>
            <a:r>
              <a:rPr lang="en-US" altLang="zh-CN" sz="2400" b="1" baseline="-30000" dirty="0">
                <a:latin typeface="Times New Roman" charset="0"/>
              </a:rPr>
              <a:t>G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</a:t>
            </a:r>
            <a:r>
              <a:rPr lang="en-US" altLang="zh-CN" sz="2400" b="1" dirty="0">
                <a:latin typeface="Times New Roman" charset="0"/>
              </a:rPr>
              <a:t>  |G</a:t>
            </a:r>
            <a:r>
              <a:rPr lang="en-US" altLang="zh-CN" sz="2400" b="1" baseline="-30000" dirty="0">
                <a:latin typeface="Times New Roman" charset="0"/>
              </a:rPr>
              <a:t>1</a:t>
            </a:r>
            <a:r>
              <a:rPr lang="en-US" altLang="zh-CN" sz="2400" b="1" dirty="0">
                <a:latin typeface="Times New Roman" charset="0"/>
              </a:rPr>
              <a:t>| -1+ |V’|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 (</a:t>
            </a:r>
            <a:r>
              <a:rPr lang="en-US" altLang="zh-CN" sz="2400" b="1" dirty="0">
                <a:latin typeface="Times New Roman" charset="0"/>
              </a:rPr>
              <a:t>n-|V’|)/2  + |V’| -1</a:t>
            </a:r>
          </a:p>
          <a:p>
            <a:pPr algn="just" eaLnBrk="1" hangingPunct="1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</a:pPr>
            <a:r>
              <a:rPr lang="en-US" altLang="zh-CN" sz="2400" b="1" dirty="0">
                <a:latin typeface="Times New Roman" charset="0"/>
                <a:sym typeface="Symbol" charset="2"/>
              </a:rPr>
              <a:t>2</a:t>
            </a:r>
            <a:r>
              <a:rPr lang="en-US" altLang="zh-CN" sz="2400" b="1" baseline="-30000" dirty="0">
                <a:latin typeface="Times New Roman" charset="0"/>
              </a:rPr>
              <a:t>G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</a:t>
            </a:r>
            <a:r>
              <a:rPr lang="en-US" altLang="zh-CN" sz="2400" b="1" dirty="0">
                <a:latin typeface="Times New Roman" charset="0"/>
              </a:rPr>
              <a:t>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 </a:t>
            </a:r>
            <a:r>
              <a:rPr lang="en-US" altLang="zh-CN" sz="2400" b="1" dirty="0">
                <a:latin typeface="Times New Roman" charset="0"/>
              </a:rPr>
              <a:t>n-2 + |V’|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 </a:t>
            </a:r>
            <a:r>
              <a:rPr lang="en-US" altLang="zh-CN" sz="2400" b="1" baseline="-30000" dirty="0">
                <a:latin typeface="Times New Roman" charset="0"/>
              </a:rPr>
              <a:t>G</a:t>
            </a:r>
            <a:r>
              <a:rPr lang="en-US" altLang="zh-CN" sz="2400" b="1" dirty="0">
                <a:latin typeface="Times New Roman" charset="0"/>
              </a:rPr>
              <a:t>+ |V’| </a:t>
            </a:r>
            <a:r>
              <a:rPr lang="en-US" altLang="zh-CN" sz="2400" b="1" dirty="0">
                <a:latin typeface="Times New Roman" charset="0"/>
                <a:sym typeface="Wingdings" charset="2"/>
              </a:rPr>
              <a:t>, </a:t>
            </a:r>
            <a:r>
              <a:rPr lang="zh-CN" altLang="en-US" sz="2400" b="1" dirty="0">
                <a:latin typeface="Times New Roman" charset="0"/>
                <a:sym typeface="Wingdings" charset="2"/>
              </a:rPr>
              <a:t>所以</a:t>
            </a:r>
            <a:r>
              <a:rPr lang="en-US" altLang="zh-CN" sz="2400" b="1" dirty="0">
                <a:latin typeface="Times New Roman" charset="0"/>
              </a:rPr>
              <a:t> |V’|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</a:t>
            </a:r>
            <a:r>
              <a:rPr lang="en-US" altLang="zh-CN" sz="2400" b="1" baseline="-30000" dirty="0">
                <a:latin typeface="Times New Roman" charset="0"/>
              </a:rPr>
              <a:t>G</a:t>
            </a:r>
            <a:r>
              <a:rPr lang="en-US" altLang="zh-CN" sz="2400" b="1" dirty="0">
                <a:latin typeface="Times New Roman" charset="0"/>
              </a:rPr>
              <a:t> </a:t>
            </a:r>
            <a:r>
              <a:rPr lang="zh-CN" altLang="en-US" sz="2400" b="1" dirty="0">
                <a:latin typeface="Times New Roman" charset="0"/>
              </a:rPr>
              <a:t>即</a:t>
            </a:r>
            <a:r>
              <a:rPr lang="zh-CN" altLang="en-US" sz="2400" b="1" dirty="0">
                <a:latin typeface="Times New Roman" charset="0"/>
                <a:sym typeface="Symbol" charset="2"/>
              </a:rPr>
              <a:t> </a:t>
            </a:r>
            <a:r>
              <a:rPr lang="en-US" altLang="zh-CN" sz="2400" b="1" dirty="0">
                <a:latin typeface="Times New Roman" charset="0"/>
              </a:rPr>
              <a:t>(G)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  </a:t>
            </a:r>
            <a:r>
              <a:rPr lang="en-US" altLang="zh-CN" sz="2400" b="1" baseline="-30000" dirty="0">
                <a:latin typeface="Times New Roman" charset="0"/>
              </a:rPr>
              <a:t>G</a:t>
            </a:r>
            <a:endParaRPr lang="zh-CN" altLang="en-US" sz="2400" b="1" dirty="0">
              <a:latin typeface="Times New Roman" charset="0"/>
            </a:endParaRPr>
          </a:p>
        </p:txBody>
      </p:sp>
      <p:grpSp>
        <p:nvGrpSpPr>
          <p:cNvPr id="34822" name="组合 20"/>
          <p:cNvGrpSpPr>
            <a:grpSpLocks/>
          </p:cNvGrpSpPr>
          <p:nvPr/>
        </p:nvGrpSpPr>
        <p:grpSpPr bwMode="auto">
          <a:xfrm>
            <a:off x="4217739" y="3357289"/>
            <a:ext cx="4530725" cy="1439863"/>
            <a:chOff x="3851920" y="3284984"/>
            <a:chExt cx="4530799" cy="1440160"/>
          </a:xfrm>
        </p:grpSpPr>
        <p:sp>
          <p:nvSpPr>
            <p:cNvPr id="34823" name="Oval 4"/>
            <p:cNvSpPr>
              <a:spLocks noChangeArrowheads="1"/>
            </p:cNvSpPr>
            <p:nvPr/>
          </p:nvSpPr>
          <p:spPr bwMode="auto">
            <a:xfrm>
              <a:off x="4427984" y="4107933"/>
              <a:ext cx="792087" cy="61721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34824" name="Oval 5"/>
            <p:cNvSpPr>
              <a:spLocks noChangeArrowheads="1"/>
            </p:cNvSpPr>
            <p:nvPr/>
          </p:nvSpPr>
          <p:spPr bwMode="auto">
            <a:xfrm>
              <a:off x="6588224" y="4107933"/>
              <a:ext cx="1008112" cy="61721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34825" name="Text Box 12"/>
            <p:cNvSpPr txBox="1">
              <a:spLocks noChangeArrowheads="1"/>
            </p:cNvSpPr>
            <p:nvPr/>
          </p:nvSpPr>
          <p:spPr bwMode="auto">
            <a:xfrm>
              <a:off x="3851920" y="4221088"/>
              <a:ext cx="714375" cy="377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>
                  <a:latin typeface="Times New Roman" charset="0"/>
                </a:rPr>
                <a:t>G1</a:t>
              </a:r>
            </a:p>
          </p:txBody>
        </p:sp>
        <p:sp>
          <p:nvSpPr>
            <p:cNvPr id="34826" name="Text Box 13"/>
            <p:cNvSpPr txBox="1">
              <a:spLocks noChangeArrowheads="1"/>
            </p:cNvSpPr>
            <p:nvPr/>
          </p:nvSpPr>
          <p:spPr bwMode="auto">
            <a:xfrm>
              <a:off x="5796136" y="4039354"/>
              <a:ext cx="514350" cy="377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dirty="0">
                  <a:latin typeface="Times New Roman" charset="0"/>
                </a:rPr>
                <a:t>V’</a:t>
              </a:r>
            </a:p>
          </p:txBody>
        </p:sp>
        <p:sp>
          <p:nvSpPr>
            <p:cNvPr id="34827" name="Text Box 12"/>
            <p:cNvSpPr txBox="1">
              <a:spLocks noChangeArrowheads="1"/>
            </p:cNvSpPr>
            <p:nvPr/>
          </p:nvSpPr>
          <p:spPr bwMode="auto">
            <a:xfrm>
              <a:off x="7668344" y="4221088"/>
              <a:ext cx="714375" cy="377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>
                  <a:latin typeface="Times New Roman" charset="0"/>
                </a:rPr>
                <a:t>G2</a:t>
              </a:r>
            </a:p>
          </p:txBody>
        </p:sp>
        <p:sp>
          <p:nvSpPr>
            <p:cNvPr id="34828" name="Oval 4"/>
            <p:cNvSpPr>
              <a:spLocks noChangeArrowheads="1"/>
            </p:cNvSpPr>
            <p:nvPr/>
          </p:nvSpPr>
          <p:spPr bwMode="auto">
            <a:xfrm>
              <a:off x="5292080" y="3284984"/>
              <a:ext cx="1474465" cy="82294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34829" name="Line 8"/>
            <p:cNvSpPr>
              <a:spLocks noChangeShapeType="1"/>
            </p:cNvSpPr>
            <p:nvPr/>
          </p:nvSpPr>
          <p:spPr bwMode="auto">
            <a:xfrm flipV="1">
              <a:off x="4716016" y="3696458"/>
              <a:ext cx="792088" cy="4800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4830" name="Line 8"/>
            <p:cNvSpPr>
              <a:spLocks noChangeShapeType="1"/>
            </p:cNvSpPr>
            <p:nvPr/>
          </p:nvSpPr>
          <p:spPr bwMode="auto">
            <a:xfrm flipV="1">
              <a:off x="4860032" y="3765037"/>
              <a:ext cx="792088" cy="4800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4831" name="Line 8"/>
            <p:cNvSpPr>
              <a:spLocks noChangeShapeType="1"/>
            </p:cNvSpPr>
            <p:nvPr/>
          </p:nvSpPr>
          <p:spPr bwMode="auto">
            <a:xfrm flipV="1">
              <a:off x="5004048" y="3902195"/>
              <a:ext cx="792088" cy="4800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4832" name="Line 9"/>
            <p:cNvSpPr>
              <a:spLocks noChangeShapeType="1"/>
            </p:cNvSpPr>
            <p:nvPr/>
          </p:nvSpPr>
          <p:spPr bwMode="auto">
            <a:xfrm>
              <a:off x="6444208" y="3696458"/>
              <a:ext cx="576064" cy="5486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4833" name="Line 9"/>
            <p:cNvSpPr>
              <a:spLocks noChangeShapeType="1"/>
            </p:cNvSpPr>
            <p:nvPr/>
          </p:nvSpPr>
          <p:spPr bwMode="auto">
            <a:xfrm>
              <a:off x="6228184" y="3765037"/>
              <a:ext cx="792088" cy="4800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4834" name="Line 9"/>
            <p:cNvSpPr>
              <a:spLocks noChangeShapeType="1"/>
            </p:cNvSpPr>
            <p:nvPr/>
          </p:nvSpPr>
          <p:spPr bwMode="auto">
            <a:xfrm>
              <a:off x="6156176" y="3902195"/>
              <a:ext cx="720080" cy="4114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2467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ea"/>
              </a:rPr>
              <a:t>Whitney</a:t>
            </a:r>
            <a:r>
              <a:rPr lang="zh-CN" altLang="en-US" dirty="0">
                <a:latin typeface="+mn-ea"/>
              </a:rPr>
              <a:t>定理</a:t>
            </a:r>
            <a:endParaRPr lang="zh-CN" altLang="en-US" dirty="0">
              <a:latin typeface="+mn-ea"/>
              <a:ea typeface="+mn-ea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28775"/>
            <a:ext cx="8229600" cy="4895850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Font typeface="Wingdings" charset="2"/>
              <a:buNone/>
            </a:pPr>
            <a:r>
              <a:rPr kumimoji="0" lang="en-US" altLang="zh-CN" sz="2000" b="1" dirty="0">
                <a:solidFill>
                  <a:schemeClr val="tx2"/>
                </a:solidFill>
                <a:latin typeface="+mn-ea"/>
              </a:rPr>
              <a:t>    (</a:t>
            </a:r>
            <a:r>
              <a:rPr kumimoji="0" lang="zh-CN" altLang="en-US" sz="2000" b="1" dirty="0">
                <a:solidFill>
                  <a:schemeClr val="tx2"/>
                </a:solidFill>
                <a:latin typeface="+mn-ea"/>
              </a:rPr>
              <a:t>现象：对图</a:t>
            </a:r>
            <a:r>
              <a:rPr kumimoji="0" lang="en-US" altLang="zh-CN" sz="2000" b="1" dirty="0">
                <a:solidFill>
                  <a:schemeClr val="tx2"/>
                </a:solidFill>
                <a:latin typeface="+mn-ea"/>
              </a:rPr>
              <a:t>G</a:t>
            </a:r>
            <a:r>
              <a:rPr kumimoji="0" lang="zh-CN" altLang="en-US" sz="2000" b="1" dirty="0">
                <a:solidFill>
                  <a:schemeClr val="tx2"/>
                </a:solidFill>
                <a:latin typeface="+mn-ea"/>
              </a:rPr>
              <a:t>中任意两点</a:t>
            </a:r>
            <a:r>
              <a:rPr kumimoji="0" lang="en-US" altLang="zh-CN" sz="2000" b="1" dirty="0" err="1">
                <a:solidFill>
                  <a:schemeClr val="tx2"/>
                </a:solidFill>
                <a:latin typeface="+mn-ea"/>
              </a:rPr>
              <a:t>u,v</a:t>
            </a:r>
            <a:r>
              <a:rPr kumimoji="0" lang="en-US" altLang="zh-CN" sz="2000" b="1" dirty="0">
                <a:solidFill>
                  <a:schemeClr val="tx2"/>
                </a:solidFill>
                <a:latin typeface="+mn-ea"/>
              </a:rPr>
              <a:t>, </a:t>
            </a:r>
            <a:r>
              <a:rPr kumimoji="0" lang="zh-CN" altLang="en-US" sz="2000" b="1" dirty="0">
                <a:solidFill>
                  <a:schemeClr val="tx2"/>
                </a:solidFill>
                <a:latin typeface="+mn-ea"/>
              </a:rPr>
              <a:t>如果点不相交的</a:t>
            </a:r>
            <a:r>
              <a:rPr kumimoji="0" lang="en-US" altLang="zh-CN" sz="2000" b="1" dirty="0" err="1">
                <a:solidFill>
                  <a:schemeClr val="tx2"/>
                </a:solidFill>
                <a:latin typeface="+mn-ea"/>
              </a:rPr>
              <a:t>uv</a:t>
            </a:r>
            <a:r>
              <a:rPr kumimoji="0" lang="en-US" altLang="zh-CN" sz="2000" b="1" dirty="0">
                <a:solidFill>
                  <a:schemeClr val="tx2"/>
                </a:solidFill>
                <a:latin typeface="+mn-ea"/>
              </a:rPr>
              <a:t>-</a:t>
            </a:r>
            <a:r>
              <a:rPr kumimoji="0" lang="zh-CN" altLang="en-US" sz="2000" b="1" dirty="0">
                <a:solidFill>
                  <a:schemeClr val="tx2"/>
                </a:solidFill>
                <a:latin typeface="+mn-ea"/>
              </a:rPr>
              <a:t>通路有</a:t>
            </a:r>
            <a:r>
              <a:rPr kumimoji="0" lang="en-US" altLang="zh-CN" sz="2000" b="1" i="1" dirty="0">
                <a:solidFill>
                  <a:schemeClr val="tx2"/>
                </a:solidFill>
                <a:latin typeface="+mn-ea"/>
              </a:rPr>
              <a:t>k</a:t>
            </a:r>
            <a:r>
              <a:rPr kumimoji="0" lang="zh-CN" altLang="en-US" sz="2000" b="1" dirty="0">
                <a:solidFill>
                  <a:schemeClr val="tx2"/>
                </a:solidFill>
                <a:latin typeface="+mn-ea"/>
              </a:rPr>
              <a:t>条，显然，要使</a:t>
            </a:r>
            <a:r>
              <a:rPr kumimoji="0" lang="en-US" altLang="zh-CN" sz="2000" b="1" dirty="0" err="1">
                <a:solidFill>
                  <a:schemeClr val="tx2"/>
                </a:solidFill>
                <a:latin typeface="+mn-ea"/>
              </a:rPr>
              <a:t>u,v</a:t>
            </a:r>
            <a:r>
              <a:rPr kumimoji="0" lang="zh-CN" altLang="en-US" sz="2000" b="1" dirty="0">
                <a:solidFill>
                  <a:schemeClr val="tx2"/>
                </a:solidFill>
                <a:latin typeface="+mn-ea"/>
              </a:rPr>
              <a:t>不连通， 至少须删除</a:t>
            </a:r>
            <a:r>
              <a:rPr kumimoji="0" lang="en-US" altLang="zh-CN" sz="2000" b="1" i="1" dirty="0">
                <a:solidFill>
                  <a:schemeClr val="tx2"/>
                </a:solidFill>
                <a:latin typeface="+mn-ea"/>
              </a:rPr>
              <a:t>k</a:t>
            </a:r>
            <a:r>
              <a:rPr kumimoji="0" lang="zh-CN" altLang="en-US" sz="2000" b="1" dirty="0">
                <a:solidFill>
                  <a:schemeClr val="tx2"/>
                </a:solidFill>
                <a:latin typeface="+mn-ea"/>
              </a:rPr>
              <a:t>个顶点。</a:t>
            </a:r>
            <a:r>
              <a:rPr kumimoji="0" lang="en-US" altLang="zh-CN" sz="2000" b="1" dirty="0">
                <a:solidFill>
                  <a:schemeClr val="tx2"/>
                </a:solidFill>
                <a:latin typeface="+mn-ea"/>
              </a:rPr>
              <a:t>)</a:t>
            </a:r>
          </a:p>
          <a:p>
            <a:pPr algn="just" eaLnBrk="1" hangingPunct="1">
              <a:lnSpc>
                <a:spcPct val="150000"/>
              </a:lnSpc>
            </a:pPr>
            <a:r>
              <a:rPr kumimoji="0" lang="en-US" altLang="zh-CN" sz="2400" b="1" dirty="0">
                <a:latin typeface="+mn-ea"/>
              </a:rPr>
              <a:t>Whitney</a:t>
            </a:r>
            <a:r>
              <a:rPr kumimoji="0" lang="zh-CN" altLang="en-US" sz="2400" b="1" dirty="0">
                <a:latin typeface="+mn-ea"/>
              </a:rPr>
              <a:t>定理：</a:t>
            </a:r>
          </a:p>
          <a:p>
            <a:pPr algn="just" eaLnBrk="1" hangingPunct="1">
              <a:lnSpc>
                <a:spcPct val="150000"/>
              </a:lnSpc>
              <a:buFont typeface="Wingdings" charset="2"/>
              <a:buNone/>
            </a:pPr>
            <a:r>
              <a:rPr kumimoji="0" lang="zh-CN" altLang="en-US" sz="2400" b="1" dirty="0">
                <a:latin typeface="+mn-ea"/>
              </a:rPr>
              <a:t>    图</a:t>
            </a:r>
            <a:r>
              <a:rPr kumimoji="0" lang="en-US" altLang="zh-CN" sz="2400" b="1" dirty="0">
                <a:latin typeface="+mn-ea"/>
              </a:rPr>
              <a:t>G(|G|</a:t>
            </a:r>
            <a:r>
              <a:rPr kumimoji="0" lang="en-US" altLang="zh-CN" sz="2400" b="1" dirty="0">
                <a:latin typeface="+mn-ea"/>
                <a:sym typeface="Symbol" charset="2"/>
              </a:rPr>
              <a:t></a:t>
            </a:r>
            <a:r>
              <a:rPr kumimoji="0" lang="en-US" altLang="zh-CN" sz="2400" b="1" dirty="0">
                <a:latin typeface="+mn-ea"/>
              </a:rPr>
              <a:t>3)</a:t>
            </a:r>
            <a:r>
              <a:rPr kumimoji="0" lang="zh-CN" altLang="en-US" sz="2400" b="1" dirty="0">
                <a:latin typeface="+mn-ea"/>
              </a:rPr>
              <a:t>是</a:t>
            </a:r>
            <a:r>
              <a:rPr kumimoji="0" lang="en-US" altLang="zh-CN" sz="2400" b="1" dirty="0">
                <a:latin typeface="+mn-ea"/>
              </a:rPr>
              <a:t>2-</a:t>
            </a:r>
            <a:r>
              <a:rPr kumimoji="0" lang="zh-CN" altLang="en-US" sz="2400" b="1" dirty="0">
                <a:latin typeface="+mn-ea"/>
              </a:rPr>
              <a:t>连通图 </a:t>
            </a:r>
            <a:r>
              <a:rPr kumimoji="0" lang="zh-CN" altLang="en-US" sz="2400" b="1" i="1" dirty="0">
                <a:solidFill>
                  <a:srgbClr val="FF0000"/>
                </a:solidFill>
                <a:latin typeface="+mn-ea"/>
              </a:rPr>
              <a:t>当且仅当</a:t>
            </a:r>
            <a:r>
              <a:rPr kumimoji="0" lang="zh-CN" altLang="en-US" sz="2400" b="1" dirty="0">
                <a:latin typeface="+mn-ea"/>
              </a:rPr>
              <a:t> </a:t>
            </a:r>
            <a:r>
              <a:rPr kumimoji="0" lang="en-US" altLang="zh-CN" sz="2400" b="1" dirty="0">
                <a:latin typeface="+mn-ea"/>
              </a:rPr>
              <a:t>G</a:t>
            </a:r>
            <a:r>
              <a:rPr kumimoji="0" lang="zh-CN" altLang="en-US" sz="2400" b="1" dirty="0">
                <a:latin typeface="+mn-ea"/>
              </a:rPr>
              <a:t>中任意两点被至少</a:t>
            </a:r>
            <a:r>
              <a:rPr kumimoji="0" lang="en-US" altLang="zh-CN" sz="2400" b="1" dirty="0">
                <a:latin typeface="+mn-ea"/>
              </a:rPr>
              <a:t>2</a:t>
            </a:r>
            <a:r>
              <a:rPr kumimoji="0" lang="zh-CN" altLang="en-US" sz="2400" b="1" dirty="0">
                <a:latin typeface="+mn-ea"/>
              </a:rPr>
              <a:t>条除端点外顶点不相交的路径所连接。</a:t>
            </a:r>
          </a:p>
          <a:p>
            <a:pPr eaLnBrk="1" hangingPunct="1">
              <a:lnSpc>
                <a:spcPct val="150000"/>
              </a:lnSpc>
              <a:spcBef>
                <a:spcPct val="60000"/>
              </a:spcBef>
              <a:buFont typeface="Wingdings" charset="2"/>
              <a:buNone/>
            </a:pPr>
            <a:r>
              <a:rPr kumimoji="0" lang="zh-CN" altLang="en-US" sz="2000" b="1" dirty="0">
                <a:latin typeface="+mn-ea"/>
              </a:rPr>
              <a:t>注：</a:t>
            </a:r>
            <a:r>
              <a:rPr kumimoji="0" lang="zh-CN" altLang="en-US" sz="2000" b="1" dirty="0">
                <a:solidFill>
                  <a:schemeClr val="tx2"/>
                </a:solidFill>
                <a:latin typeface="+mn-ea"/>
              </a:rPr>
              <a:t>“</a:t>
            </a:r>
            <a:r>
              <a:rPr kumimoji="0" lang="en-US" altLang="zh-CN" sz="2000" b="1" dirty="0">
                <a:solidFill>
                  <a:schemeClr val="tx2"/>
                </a:solidFill>
                <a:latin typeface="+mn-ea"/>
              </a:rPr>
              <a:t>G</a:t>
            </a:r>
            <a:r>
              <a:rPr kumimoji="0" lang="zh-CN" altLang="en-US" sz="2000" b="1" dirty="0">
                <a:solidFill>
                  <a:schemeClr val="tx2"/>
                </a:solidFill>
                <a:latin typeface="+mn-ea"/>
              </a:rPr>
              <a:t>中任意两点被至少</a:t>
            </a:r>
            <a:r>
              <a:rPr kumimoji="0" lang="en-US" altLang="zh-CN" sz="2000" b="1" dirty="0">
                <a:solidFill>
                  <a:schemeClr val="tx2"/>
                </a:solidFill>
                <a:latin typeface="+mn-ea"/>
              </a:rPr>
              <a:t>2</a:t>
            </a:r>
            <a:r>
              <a:rPr kumimoji="0" lang="zh-CN" altLang="en-US" sz="2000" b="1" dirty="0">
                <a:solidFill>
                  <a:schemeClr val="tx2"/>
                </a:solidFill>
                <a:latin typeface="+mn-ea"/>
              </a:rPr>
              <a:t>条除端点外顶点不相交的路径所连接”</a:t>
            </a:r>
            <a:r>
              <a:rPr kumimoji="0" lang="zh-CN" altLang="en-US" sz="2000" b="1" dirty="0">
                <a:latin typeface="+mn-ea"/>
              </a:rPr>
              <a:t>等价于</a:t>
            </a:r>
            <a:r>
              <a:rPr kumimoji="0" lang="zh-CN" altLang="en-US" sz="2000" b="1" dirty="0">
                <a:solidFill>
                  <a:schemeClr val="tx2"/>
                </a:solidFill>
                <a:latin typeface="+mn-ea"/>
              </a:rPr>
              <a:t>“任意两点均处在同一初级回路中”</a:t>
            </a:r>
            <a:r>
              <a:rPr kumimoji="0" lang="zh-CN" altLang="en-US" sz="2000" b="1" dirty="0">
                <a:latin typeface="+mn-ea"/>
              </a:rPr>
              <a:t> 。</a:t>
            </a:r>
          </a:p>
        </p:txBody>
      </p:sp>
      <p:sp>
        <p:nvSpPr>
          <p:cNvPr id="36868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CE53F7EA-EBEB-A647-BA52-A868B5DC498B}" type="slidenum">
              <a:rPr lang="en-US" altLang="zh-CN"/>
              <a:pPr/>
              <a:t>28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33602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Oval 97" descr="粉色砂纸"/>
          <p:cNvSpPr>
            <a:spLocks noChangeArrowheads="1"/>
          </p:cNvSpPr>
          <p:nvPr/>
        </p:nvSpPr>
        <p:spPr bwMode="auto">
          <a:xfrm>
            <a:off x="4699918" y="4745037"/>
            <a:ext cx="4343400" cy="1909763"/>
          </a:xfrm>
          <a:prstGeom prst="ellips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4580" name="Rectangle 3"/>
          <p:cNvSpPr>
            <a:spLocks noGrp="1" noChangeArrowheads="1"/>
          </p:cNvSpPr>
          <p:nvPr>
            <p:ph idx="1"/>
          </p:nvPr>
        </p:nvSpPr>
        <p:spPr>
          <a:xfrm>
            <a:off x="134938" y="1557734"/>
            <a:ext cx="8685212" cy="5097066"/>
          </a:xfrm>
        </p:spPr>
        <p:txBody>
          <a:bodyPr>
            <a:normAutofit lnSpcReduction="10000"/>
          </a:bodyPr>
          <a:lstStyle/>
          <a:p>
            <a:pPr marL="342900" lvl="1" indent="-342900" eaLnBrk="1" hangingPunct="1">
              <a:lnSpc>
                <a:spcPct val="110000"/>
              </a:lnSpc>
              <a:buClr>
                <a:schemeClr val="tx2"/>
              </a:buClr>
            </a:pPr>
            <a:r>
              <a:rPr kumimoji="0" lang="zh-CN" altLang="en-US" sz="2200" b="1" dirty="0">
                <a:latin typeface="Times New Roman" charset="0"/>
                <a:ea typeface="宋体" charset="0"/>
                <a:sym typeface="Symbol" charset="2"/>
              </a:rPr>
              <a:t></a:t>
            </a:r>
            <a:r>
              <a:rPr kumimoji="0" lang="zh-CN" altLang="en-US" sz="2100" b="1" dirty="0">
                <a:latin typeface="Times New Roman" charset="0"/>
                <a:ea typeface="宋体" charset="0"/>
              </a:rPr>
              <a:t>显然</a:t>
            </a:r>
          </a:p>
          <a:p>
            <a:pPr marL="342900" lvl="1" indent="-342900" eaLnBrk="1" hangingPunct="1">
              <a:lnSpc>
                <a:spcPct val="110000"/>
              </a:lnSpc>
              <a:buClr>
                <a:schemeClr val="tx2"/>
              </a:buClr>
            </a:pPr>
            <a:r>
              <a:rPr kumimoji="0" lang="zh-CN" altLang="en-US" sz="2200" b="1" dirty="0">
                <a:latin typeface="Times New Roman" charset="0"/>
                <a:ea typeface="宋体" charset="0"/>
                <a:sym typeface="Symbol" charset="2"/>
              </a:rPr>
              <a:t></a:t>
            </a:r>
            <a:r>
              <a:rPr kumimoji="0" lang="en-US" altLang="zh-CN" sz="2200" b="1" dirty="0">
                <a:latin typeface="Times New Roman" charset="0"/>
                <a:ea typeface="宋体" charset="0"/>
                <a:sym typeface="Symbol" charset="2"/>
              </a:rPr>
              <a:t>:</a:t>
            </a:r>
            <a:r>
              <a:rPr kumimoji="0" lang="zh-CN" altLang="en-US" sz="2200" b="1" dirty="0">
                <a:latin typeface="Times New Roman" charset="0"/>
                <a:ea typeface="宋体" charset="0"/>
                <a:sym typeface="Symbol" charset="2"/>
              </a:rPr>
              <a:t>设</a:t>
            </a:r>
            <a:r>
              <a:rPr kumimoji="0" lang="en-US" altLang="zh-CN" sz="2200" b="1" dirty="0" err="1">
                <a:latin typeface="Times New Roman" charset="0"/>
                <a:ea typeface="宋体" charset="0"/>
                <a:sym typeface="Symbol" charset="2"/>
              </a:rPr>
              <a:t>u,v</a:t>
            </a:r>
            <a:r>
              <a:rPr kumimoji="0" lang="zh-CN" altLang="en-US" sz="2200" b="1" dirty="0">
                <a:latin typeface="Times New Roman" charset="0"/>
                <a:ea typeface="宋体" charset="0"/>
                <a:sym typeface="Symbol" charset="2"/>
              </a:rPr>
              <a:t>是图</a:t>
            </a:r>
            <a:r>
              <a:rPr kumimoji="0" lang="en-US" altLang="zh-CN" sz="2200" b="1" dirty="0">
                <a:latin typeface="Times New Roman" charset="0"/>
                <a:ea typeface="宋体" charset="0"/>
                <a:sym typeface="Symbol" charset="2"/>
              </a:rPr>
              <a:t>G</a:t>
            </a:r>
            <a:r>
              <a:rPr kumimoji="0" lang="zh-CN" altLang="en-US" sz="2200" b="1" dirty="0">
                <a:latin typeface="Times New Roman" charset="0"/>
                <a:ea typeface="宋体" charset="0"/>
                <a:sym typeface="Symbol" charset="2"/>
              </a:rPr>
              <a:t>中的任意两点。下面对距离</a:t>
            </a:r>
            <a:r>
              <a:rPr kumimoji="0" lang="en-US" altLang="zh-CN" sz="2200" b="1" dirty="0">
                <a:latin typeface="Times New Roman" charset="0"/>
                <a:ea typeface="宋体" charset="0"/>
                <a:sym typeface="Symbol" charset="2"/>
              </a:rPr>
              <a:t>d(</a:t>
            </a:r>
            <a:r>
              <a:rPr kumimoji="0" lang="en-US" altLang="zh-CN" sz="2200" b="1" dirty="0" err="1">
                <a:latin typeface="Times New Roman" charset="0"/>
                <a:ea typeface="宋体" charset="0"/>
                <a:sym typeface="Symbol" charset="2"/>
              </a:rPr>
              <a:t>u,v</a:t>
            </a:r>
            <a:r>
              <a:rPr kumimoji="0" lang="en-US" altLang="zh-CN" sz="2200" b="1" dirty="0">
                <a:latin typeface="Times New Roman" charset="0"/>
                <a:ea typeface="宋体" charset="0"/>
                <a:sym typeface="Symbol" charset="2"/>
              </a:rPr>
              <a:t>)</a:t>
            </a:r>
            <a:r>
              <a:rPr kumimoji="0" lang="zh-CN" altLang="en-US" sz="2200" b="1" dirty="0">
                <a:latin typeface="Times New Roman" charset="0"/>
                <a:ea typeface="宋体" charset="0"/>
                <a:sym typeface="Symbol" charset="2"/>
              </a:rPr>
              <a:t>进行归纳。</a:t>
            </a:r>
          </a:p>
          <a:p>
            <a:pPr eaLnBrk="1" hangingPunct="1">
              <a:lnSpc>
                <a:spcPct val="110000"/>
              </a:lnSpc>
              <a:buFont typeface="Wingdings" charset="2"/>
              <a:buNone/>
            </a:pPr>
            <a:r>
              <a:rPr kumimoji="0" lang="zh-CN" altLang="en-US" sz="2100" b="1" dirty="0">
                <a:latin typeface="Times New Roman" charset="0"/>
                <a:ea typeface="宋体" charset="0"/>
              </a:rPr>
              <a:t>     当</a:t>
            </a:r>
            <a:r>
              <a:rPr kumimoji="0" lang="en-US" altLang="zh-CN" sz="2100" b="1" i="1" dirty="0">
                <a:latin typeface="Times New Roman" charset="0"/>
                <a:ea typeface="宋体" charset="0"/>
              </a:rPr>
              <a:t>d</a:t>
            </a:r>
            <a:r>
              <a:rPr kumimoji="0" lang="en-US" altLang="zh-CN" sz="2100" b="1" dirty="0">
                <a:latin typeface="Times New Roman" charset="0"/>
                <a:ea typeface="宋体" charset="0"/>
              </a:rPr>
              <a:t>(</a:t>
            </a:r>
            <a:r>
              <a:rPr kumimoji="0" lang="en-US" altLang="zh-CN" sz="2100" b="1" dirty="0" err="1">
                <a:latin typeface="Times New Roman" charset="0"/>
                <a:ea typeface="宋体" charset="0"/>
              </a:rPr>
              <a:t>u,v</a:t>
            </a:r>
            <a:r>
              <a:rPr kumimoji="0" lang="en-US" altLang="zh-CN" sz="2100" b="1" dirty="0">
                <a:latin typeface="Times New Roman" charset="0"/>
                <a:ea typeface="宋体" charset="0"/>
              </a:rPr>
              <a:t>)=1, </a:t>
            </a:r>
            <a:r>
              <a:rPr kumimoji="0" lang="en-US" altLang="zh-CN" sz="2100" b="1" dirty="0" err="1">
                <a:latin typeface="Times New Roman" charset="0"/>
                <a:ea typeface="宋体" charset="0"/>
              </a:rPr>
              <a:t>uv</a:t>
            </a:r>
            <a:r>
              <a:rPr kumimoji="0" lang="en-US" altLang="zh-CN" sz="2100" b="1" dirty="0" err="1">
                <a:latin typeface="Times New Roman" charset="0"/>
                <a:ea typeface="宋体" charset="0"/>
                <a:sym typeface="Symbol" charset="2"/>
              </a:rPr>
              <a:t>E</a:t>
            </a:r>
            <a:r>
              <a:rPr kumimoji="0" lang="en-US" altLang="zh-CN" sz="2100" b="1" baseline="-25000" dirty="0" err="1">
                <a:latin typeface="Times New Roman" charset="0"/>
                <a:ea typeface="宋体" charset="0"/>
                <a:sym typeface="Symbol" charset="2"/>
              </a:rPr>
              <a:t>G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, 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因为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G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是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2-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连通图，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G-</a:t>
            </a:r>
            <a:r>
              <a:rPr kumimoji="0" lang="en-US" altLang="zh-CN" sz="2100" b="1" dirty="0" err="1">
                <a:latin typeface="Times New Roman" charset="0"/>
                <a:ea typeface="宋体" charset="0"/>
                <a:sym typeface="Symbol" charset="2"/>
              </a:rPr>
              <a:t>uv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仍连通，则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G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中除边</a:t>
            </a:r>
            <a:r>
              <a:rPr kumimoji="0" lang="en-US" altLang="zh-CN" sz="2100" b="1" dirty="0" err="1">
                <a:latin typeface="Times New Roman" charset="0"/>
                <a:ea typeface="宋体" charset="0"/>
                <a:sym typeface="Symbol" charset="2"/>
              </a:rPr>
              <a:t>uv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外，必有另一条不含</a:t>
            </a:r>
            <a:r>
              <a:rPr kumimoji="0" lang="en-US" altLang="zh-CN" sz="2100" b="1" dirty="0" err="1">
                <a:latin typeface="Times New Roman" charset="0"/>
                <a:ea typeface="宋体" charset="0"/>
                <a:sym typeface="Symbol" charset="2"/>
              </a:rPr>
              <a:t>uv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的路径。</a:t>
            </a:r>
          </a:p>
          <a:p>
            <a:pPr eaLnBrk="1" hangingPunct="1">
              <a:lnSpc>
                <a:spcPct val="110000"/>
              </a:lnSpc>
              <a:buFont typeface="Wingdings" charset="2"/>
              <a:buNone/>
            </a:pP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      假设当</a:t>
            </a:r>
            <a:r>
              <a:rPr kumimoji="0" lang="en-US" altLang="zh-CN" sz="2100" b="1" i="1" dirty="0">
                <a:latin typeface="Times New Roman" charset="0"/>
                <a:ea typeface="宋体" charset="0"/>
                <a:sym typeface="Symbol" charset="2"/>
              </a:rPr>
              <a:t>d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(</a:t>
            </a:r>
            <a:r>
              <a:rPr kumimoji="0" lang="en-US" altLang="zh-CN" sz="2100" b="1" dirty="0" err="1">
                <a:latin typeface="Times New Roman" charset="0"/>
                <a:ea typeface="宋体" charset="0"/>
                <a:sym typeface="Symbol" charset="2"/>
              </a:rPr>
              <a:t>u,v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)&lt;</a:t>
            </a:r>
            <a:r>
              <a:rPr kumimoji="0" lang="en-US" altLang="zh-CN" sz="2100" b="1" i="1" dirty="0">
                <a:latin typeface="Times New Roman" charset="0"/>
                <a:ea typeface="宋体" charset="0"/>
                <a:sym typeface="Symbol" charset="2"/>
              </a:rPr>
              <a:t>k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时，至少存在两条中间点不相交的通路。</a:t>
            </a:r>
          </a:p>
          <a:p>
            <a:pPr eaLnBrk="1" hangingPunct="1">
              <a:lnSpc>
                <a:spcPct val="110000"/>
              </a:lnSpc>
              <a:buFont typeface="Wingdings" charset="2"/>
              <a:buNone/>
            </a:pP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      若</a:t>
            </a:r>
            <a:r>
              <a:rPr kumimoji="0" lang="en-US" altLang="zh-CN" sz="2100" b="1" i="1" dirty="0">
                <a:latin typeface="Times New Roman" charset="0"/>
                <a:ea typeface="宋体" charset="0"/>
                <a:sym typeface="Symbol" charset="2"/>
              </a:rPr>
              <a:t>d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(</a:t>
            </a:r>
            <a:r>
              <a:rPr kumimoji="0" lang="en-US" altLang="zh-CN" sz="2100" b="1" dirty="0" err="1">
                <a:latin typeface="Times New Roman" charset="0"/>
                <a:ea typeface="宋体" charset="0"/>
                <a:sym typeface="Symbol" charset="2"/>
              </a:rPr>
              <a:t>u,v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)=</a:t>
            </a:r>
            <a:r>
              <a:rPr kumimoji="0" lang="en-US" altLang="zh-CN" sz="2100" b="1" i="1" dirty="0">
                <a:latin typeface="Times New Roman" charset="0"/>
                <a:ea typeface="宋体" charset="0"/>
                <a:sym typeface="Symbol" charset="2"/>
              </a:rPr>
              <a:t>k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, 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设</a:t>
            </a:r>
            <a:r>
              <a:rPr kumimoji="0" lang="en-US" altLang="zh-CN" sz="2100" b="1" dirty="0" err="1">
                <a:latin typeface="Times New Roman" charset="0"/>
                <a:ea typeface="宋体" charset="0"/>
                <a:sym typeface="Symbol" charset="2"/>
              </a:rPr>
              <a:t>u,v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间的一条最短路径是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u</a:t>
            </a:r>
            <a:r>
              <a:rPr kumimoji="0" lang="en-US" altLang="zh-CN" sz="2100" b="1" dirty="0">
                <a:ea typeface="宋体" charset="0"/>
                <a:sym typeface="Symbol" charset="2"/>
              </a:rPr>
              <a:t>…</a:t>
            </a:r>
            <a:r>
              <a:rPr kumimoji="0" lang="en-US" altLang="zh-CN" sz="2100" b="1" dirty="0" err="1">
                <a:latin typeface="Times New Roman" charset="0"/>
                <a:ea typeface="宋体" charset="0"/>
                <a:sym typeface="Symbol" charset="2"/>
              </a:rPr>
              <a:t>wv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, w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是与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v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相邻的顶点。则</a:t>
            </a:r>
            <a:r>
              <a:rPr kumimoji="0" lang="en-US" altLang="zh-CN" sz="2100" b="1" i="1" dirty="0">
                <a:latin typeface="Times New Roman" charset="0"/>
                <a:ea typeface="宋体" charset="0"/>
                <a:sym typeface="Symbol" charset="2"/>
              </a:rPr>
              <a:t>d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(</a:t>
            </a:r>
            <a:r>
              <a:rPr kumimoji="0" lang="en-US" altLang="zh-CN" sz="2100" b="1" dirty="0" err="1">
                <a:latin typeface="Times New Roman" charset="0"/>
                <a:ea typeface="宋体" charset="0"/>
                <a:sym typeface="Symbol" charset="2"/>
              </a:rPr>
              <a:t>u,w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)&lt;</a:t>
            </a:r>
            <a:r>
              <a:rPr kumimoji="0" lang="en-US" altLang="zh-CN" sz="2100" b="1" i="1" dirty="0">
                <a:latin typeface="Times New Roman" charset="0"/>
                <a:ea typeface="宋体" charset="0"/>
                <a:sym typeface="Symbol" charset="2"/>
              </a:rPr>
              <a:t>k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, 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由归纳假设</a:t>
            </a:r>
            <a:r>
              <a:rPr kumimoji="0" lang="en-US" altLang="zh-CN" sz="2100" b="1" dirty="0" err="1">
                <a:latin typeface="Times New Roman" charset="0"/>
                <a:ea typeface="宋体" charset="0"/>
                <a:sym typeface="Symbol" charset="2"/>
              </a:rPr>
              <a:t>u,w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之间存在两条中间点不相交的路径，设为</a:t>
            </a:r>
            <a:r>
              <a:rPr kumimoji="0" lang="en-US" altLang="zh-CN" sz="2100" b="1" i="1" dirty="0">
                <a:latin typeface="Times New Roman" charset="0"/>
                <a:ea typeface="宋体" charset="0"/>
                <a:sym typeface="Symbol" charset="2"/>
              </a:rPr>
              <a:t>P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, </a:t>
            </a:r>
            <a:r>
              <a:rPr kumimoji="0" lang="en-US" altLang="zh-CN" sz="2100" b="1" i="1" dirty="0">
                <a:latin typeface="Times New Roman" charset="0"/>
                <a:ea typeface="宋体" charset="0"/>
                <a:sym typeface="Symbol" charset="2"/>
              </a:rPr>
              <a:t>Q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。因为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G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是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2-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连通图，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G-w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中仍有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(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不含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w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的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)</a:t>
            </a:r>
            <a:r>
              <a:rPr kumimoji="0" lang="en-US" altLang="zh-CN" sz="2100" b="1" dirty="0" err="1">
                <a:latin typeface="Times New Roman" charset="0"/>
                <a:ea typeface="宋体" charset="0"/>
                <a:sym typeface="Symbol" charset="2"/>
              </a:rPr>
              <a:t>uv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-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路径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P’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，且它一定与</a:t>
            </a:r>
            <a:r>
              <a:rPr kumimoji="0" lang="en-US" altLang="zh-CN" sz="2100" b="1" i="1" dirty="0">
                <a:latin typeface="Times New Roman" charset="0"/>
                <a:ea typeface="宋体" charset="0"/>
                <a:sym typeface="Symbol" charset="2"/>
              </a:rPr>
              <a:t>P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, </a:t>
            </a:r>
            <a:r>
              <a:rPr kumimoji="0" lang="en-US" altLang="zh-CN" sz="2100" b="1" i="1" dirty="0">
                <a:latin typeface="Times New Roman" charset="0"/>
                <a:ea typeface="宋体" charset="0"/>
                <a:sym typeface="Symbol" charset="2"/>
              </a:rPr>
              <a:t>Q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有公共点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(</a:t>
            </a:r>
            <a:r>
              <a:rPr kumimoji="0" lang="en-US" altLang="zh-CN" sz="2100" b="1" dirty="0">
                <a:solidFill>
                  <a:schemeClr val="tx2"/>
                </a:solidFill>
                <a:latin typeface="Times New Roman" charset="0"/>
                <a:ea typeface="宋体" charset="0"/>
                <a:sym typeface="Symbol" charset="2"/>
              </a:rPr>
              <a:t>u</a:t>
            </a:r>
            <a:r>
              <a:rPr kumimoji="0" lang="zh-CN" altLang="en-US" sz="2100" b="1" dirty="0">
                <a:solidFill>
                  <a:schemeClr val="tx2"/>
                </a:solidFill>
                <a:latin typeface="Times New Roman" charset="0"/>
                <a:ea typeface="宋体" charset="0"/>
                <a:sym typeface="Symbol" charset="2"/>
              </a:rPr>
              <a:t>就是一个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)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。</a:t>
            </a:r>
          </a:p>
          <a:p>
            <a:pPr eaLnBrk="1" hangingPunct="1">
              <a:lnSpc>
                <a:spcPct val="110000"/>
              </a:lnSpc>
              <a:buFont typeface="Wingdings" charset="2"/>
              <a:buNone/>
            </a:pP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    假设这样的公共点中距离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v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最近的</a:t>
            </a:r>
            <a:endParaRPr kumimoji="0" lang="en-US" altLang="zh-CN" sz="2100" b="1" dirty="0">
              <a:latin typeface="Times New Roman" charset="0"/>
              <a:ea typeface="宋体" charset="0"/>
              <a:sym typeface="Symbol" charset="2"/>
            </a:endParaRPr>
          </a:p>
          <a:p>
            <a:pPr eaLnBrk="1" hangingPunct="1">
              <a:lnSpc>
                <a:spcPct val="110000"/>
              </a:lnSpc>
              <a:buFont typeface="Wingdings" charset="2"/>
              <a:buNone/>
            </a:pP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    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是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x(</a:t>
            </a:r>
            <a:r>
              <a:rPr kumimoji="0" lang="zh-CN" altLang="en-US" sz="2100" b="1" dirty="0">
                <a:solidFill>
                  <a:schemeClr val="tx2"/>
                </a:solidFill>
                <a:latin typeface="Times New Roman" charset="0"/>
                <a:ea typeface="宋体" charset="0"/>
                <a:sym typeface="Symbol" charset="2"/>
              </a:rPr>
              <a:t>不妨假设它在</a:t>
            </a:r>
            <a:r>
              <a:rPr kumimoji="0" lang="en-US" altLang="zh-CN" sz="2100" b="1" i="1" dirty="0">
                <a:solidFill>
                  <a:schemeClr val="tx2"/>
                </a:solidFill>
                <a:latin typeface="Times New Roman" charset="0"/>
                <a:ea typeface="宋体" charset="0"/>
                <a:sym typeface="Symbol" charset="2"/>
              </a:rPr>
              <a:t>P</a:t>
            </a:r>
            <a:r>
              <a:rPr kumimoji="0" lang="zh-CN" altLang="en-US" sz="2100" b="1" dirty="0">
                <a:solidFill>
                  <a:schemeClr val="tx2"/>
                </a:solidFill>
                <a:latin typeface="Times New Roman" charset="0"/>
                <a:ea typeface="宋体" charset="0"/>
                <a:sym typeface="Symbol" charset="2"/>
              </a:rPr>
              <a:t>上</a:t>
            </a:r>
            <a:r>
              <a:rPr kumimoji="0" lang="en-US" altLang="zh-CN" sz="2100" b="1" dirty="0">
                <a:latin typeface="Times New Roman" charset="0"/>
                <a:ea typeface="宋体" charset="0"/>
                <a:sym typeface="Symbol" charset="2"/>
              </a:rPr>
              <a:t>)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，则</a:t>
            </a:r>
            <a:r>
              <a:rPr kumimoji="0" lang="en-US" altLang="zh-CN" sz="2100" b="1" i="1" dirty="0" err="1">
                <a:solidFill>
                  <a:srgbClr val="0000CC"/>
                </a:solidFill>
                <a:latin typeface="Times New Roman" charset="0"/>
                <a:ea typeface="宋体" charset="0"/>
                <a:sym typeface="Symbol" charset="2"/>
              </a:rPr>
              <a:t>Q</a:t>
            </a:r>
            <a:r>
              <a:rPr kumimoji="0" lang="en-US" altLang="zh-CN" sz="2100" b="1" dirty="0" err="1">
                <a:solidFill>
                  <a:srgbClr val="0000CC"/>
                </a:solidFill>
                <a:latin typeface="Times New Roman" charset="0"/>
                <a:ea typeface="宋体" charset="0"/>
                <a:sym typeface="Symbol" charset="2"/>
              </a:rPr>
              <a:t>+wv</a:t>
            </a:r>
            <a:endParaRPr kumimoji="0" lang="en-US" altLang="zh-CN" sz="2100" b="1" dirty="0">
              <a:solidFill>
                <a:srgbClr val="0000CC"/>
              </a:solidFill>
              <a:latin typeface="Times New Roman" charset="0"/>
              <a:ea typeface="宋体" charset="0"/>
              <a:sym typeface="Symbol" charset="2"/>
            </a:endParaRPr>
          </a:p>
          <a:p>
            <a:pPr eaLnBrk="1" hangingPunct="1">
              <a:lnSpc>
                <a:spcPct val="110000"/>
              </a:lnSpc>
              <a:buFont typeface="Wingdings" charset="2"/>
              <a:buNone/>
            </a:pPr>
            <a:r>
              <a:rPr kumimoji="0" lang="en-US" altLang="zh-CN" sz="2100" b="1" dirty="0">
                <a:solidFill>
                  <a:srgbClr val="0000CC"/>
                </a:solidFill>
                <a:latin typeface="Times New Roman" charset="0"/>
                <a:ea typeface="宋体" charset="0"/>
                <a:sym typeface="Symbol" charset="2"/>
              </a:rPr>
              <a:t>     </a:t>
            </a:r>
            <a:r>
              <a:rPr kumimoji="0" lang="zh-CN" altLang="en-US" sz="2100" b="1" dirty="0">
                <a:solidFill>
                  <a:srgbClr val="0000CC"/>
                </a:solidFill>
                <a:latin typeface="Times New Roman" charset="0"/>
                <a:ea typeface="宋体" charset="0"/>
                <a:sym typeface="Symbol" charset="2"/>
              </a:rPr>
              <a:t>边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以及</a:t>
            </a:r>
            <a:r>
              <a:rPr kumimoji="0" lang="en-US" altLang="zh-CN" sz="2100" b="1" i="1" dirty="0">
                <a:solidFill>
                  <a:srgbClr val="0000CC"/>
                </a:solidFill>
                <a:latin typeface="Times New Roman" charset="0"/>
                <a:ea typeface="宋体" charset="0"/>
                <a:sym typeface="Symbol" charset="2"/>
              </a:rPr>
              <a:t>P</a:t>
            </a:r>
            <a:r>
              <a:rPr kumimoji="0" lang="zh-CN" altLang="en-US" sz="2100" b="1" dirty="0">
                <a:solidFill>
                  <a:srgbClr val="0000CC"/>
                </a:solidFill>
                <a:latin typeface="Times New Roman" charset="0"/>
                <a:ea typeface="宋体" charset="0"/>
                <a:sym typeface="Symbol" charset="2"/>
              </a:rPr>
              <a:t>上的</a:t>
            </a:r>
            <a:r>
              <a:rPr kumimoji="0" lang="en-US" altLang="zh-CN" sz="2100" b="1" dirty="0" err="1">
                <a:solidFill>
                  <a:srgbClr val="0000CC"/>
                </a:solidFill>
                <a:latin typeface="Times New Roman" charset="0"/>
                <a:ea typeface="宋体" charset="0"/>
                <a:sym typeface="Symbol" charset="2"/>
              </a:rPr>
              <a:t>ux</a:t>
            </a:r>
            <a:r>
              <a:rPr kumimoji="0" lang="en-US" altLang="zh-CN" sz="2100" b="1" dirty="0">
                <a:solidFill>
                  <a:srgbClr val="0000CC"/>
                </a:solidFill>
                <a:latin typeface="Times New Roman" charset="0"/>
                <a:ea typeface="宋体" charset="0"/>
                <a:sym typeface="Symbol" charset="2"/>
              </a:rPr>
              <a:t>-</a:t>
            </a:r>
            <a:r>
              <a:rPr kumimoji="0" lang="zh-CN" altLang="en-US" sz="2100" b="1" dirty="0">
                <a:solidFill>
                  <a:srgbClr val="0000CC"/>
                </a:solidFill>
                <a:latin typeface="Times New Roman" charset="0"/>
                <a:ea typeface="宋体" charset="0"/>
                <a:sym typeface="Symbol" charset="2"/>
              </a:rPr>
              <a:t>段</a:t>
            </a:r>
            <a:r>
              <a:rPr kumimoji="0" lang="en-US" altLang="zh-CN" sz="2100" b="1" dirty="0">
                <a:solidFill>
                  <a:srgbClr val="0000CC"/>
                </a:solidFill>
                <a:latin typeface="Times New Roman" charset="0"/>
                <a:ea typeface="宋体" charset="0"/>
                <a:sym typeface="Symbol" charset="2"/>
              </a:rPr>
              <a:t>+</a:t>
            </a:r>
            <a:r>
              <a:rPr kumimoji="0" lang="en-US" altLang="zh-CN" sz="2100" b="1" i="1" dirty="0">
                <a:solidFill>
                  <a:srgbClr val="0000CC"/>
                </a:solidFill>
                <a:latin typeface="Times New Roman" charset="0"/>
                <a:ea typeface="宋体" charset="0"/>
                <a:sym typeface="Symbol" charset="2"/>
              </a:rPr>
              <a:t>P</a:t>
            </a:r>
            <a:r>
              <a:rPr kumimoji="0" lang="en-US" altLang="zh-CN" sz="2100" b="1" i="1" dirty="0">
                <a:solidFill>
                  <a:srgbClr val="0000CC"/>
                </a:solidFill>
                <a:ea typeface="宋体" charset="0"/>
                <a:sym typeface="Symbol" charset="2"/>
              </a:rPr>
              <a:t>’</a:t>
            </a:r>
            <a:r>
              <a:rPr kumimoji="0" lang="zh-CN" altLang="en-US" sz="2100" b="1" dirty="0">
                <a:solidFill>
                  <a:srgbClr val="0000CC"/>
                </a:solidFill>
                <a:latin typeface="Times New Roman" charset="0"/>
                <a:ea typeface="宋体" charset="0"/>
                <a:sym typeface="Symbol" charset="2"/>
              </a:rPr>
              <a:t>上的</a:t>
            </a:r>
            <a:r>
              <a:rPr kumimoji="0" lang="en-US" altLang="zh-CN" sz="2100" b="1" dirty="0">
                <a:solidFill>
                  <a:srgbClr val="0000CC"/>
                </a:solidFill>
                <a:latin typeface="Times New Roman" charset="0"/>
                <a:ea typeface="宋体" charset="0"/>
                <a:sym typeface="Symbol" charset="2"/>
              </a:rPr>
              <a:t>xv-</a:t>
            </a:r>
            <a:r>
              <a:rPr kumimoji="0" lang="zh-CN" altLang="en-US" sz="2100" b="1" dirty="0">
                <a:solidFill>
                  <a:srgbClr val="0000CC"/>
                </a:solidFill>
                <a:latin typeface="Times New Roman" charset="0"/>
                <a:ea typeface="宋体" charset="0"/>
                <a:sym typeface="Symbol" charset="2"/>
              </a:rPr>
              <a:t>段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是</a:t>
            </a:r>
          </a:p>
          <a:p>
            <a:pPr eaLnBrk="1" hangingPunct="1">
              <a:lnSpc>
                <a:spcPct val="110000"/>
              </a:lnSpc>
              <a:buFont typeface="Wingdings" charset="2"/>
              <a:buNone/>
            </a:pP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     </a:t>
            </a:r>
            <a:r>
              <a:rPr kumimoji="0" lang="en-US" altLang="zh-CN" sz="2100" b="1" dirty="0" err="1">
                <a:latin typeface="Times New Roman" charset="0"/>
                <a:ea typeface="宋体" charset="0"/>
                <a:sym typeface="Symbol" charset="2"/>
              </a:rPr>
              <a:t>u,v</a:t>
            </a:r>
            <a:r>
              <a:rPr kumimoji="0" lang="zh-CN" altLang="en-US" sz="2100" b="1" dirty="0">
                <a:latin typeface="Times New Roman" charset="0"/>
                <a:ea typeface="宋体" charset="0"/>
                <a:sym typeface="Symbol" charset="2"/>
              </a:rPr>
              <a:t>之间两条中间点不相交的通路。</a:t>
            </a:r>
          </a:p>
        </p:txBody>
      </p:sp>
      <p:sp>
        <p:nvSpPr>
          <p:cNvPr id="37893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751BCE4D-57A4-AC45-9D21-451D659A7D1A}" type="slidenum">
              <a:rPr lang="en-US" altLang="zh-CN"/>
              <a:pPr/>
              <a:t>29</a:t>
            </a:fld>
            <a:endParaRPr lang="en-US" altLang="zh-CN"/>
          </a:p>
        </p:txBody>
      </p:sp>
      <p:sp>
        <p:nvSpPr>
          <p:cNvPr id="37894" name="Oval 7"/>
          <p:cNvSpPr>
            <a:spLocks noChangeArrowheads="1"/>
          </p:cNvSpPr>
          <p:nvPr/>
        </p:nvSpPr>
        <p:spPr bwMode="auto">
          <a:xfrm>
            <a:off x="5203156" y="5676900"/>
            <a:ext cx="117475" cy="95250"/>
          </a:xfrm>
          <a:prstGeom prst="ellipse">
            <a:avLst/>
          </a:prstGeom>
          <a:solidFill>
            <a:srgbClr val="FFFFFF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7895" name="Oval 8"/>
          <p:cNvSpPr>
            <a:spLocks noChangeArrowheads="1"/>
          </p:cNvSpPr>
          <p:nvPr/>
        </p:nvSpPr>
        <p:spPr bwMode="auto">
          <a:xfrm>
            <a:off x="7138318" y="5416550"/>
            <a:ext cx="117475" cy="96837"/>
          </a:xfrm>
          <a:prstGeom prst="ellipse">
            <a:avLst/>
          </a:prstGeom>
          <a:solidFill>
            <a:srgbClr val="FFFFFF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7896" name="Oval 9"/>
          <p:cNvSpPr>
            <a:spLocks noChangeArrowheads="1"/>
          </p:cNvSpPr>
          <p:nvPr/>
        </p:nvSpPr>
        <p:spPr bwMode="auto">
          <a:xfrm>
            <a:off x="7652668" y="5699125"/>
            <a:ext cx="117475" cy="95250"/>
          </a:xfrm>
          <a:prstGeom prst="ellipse">
            <a:avLst/>
          </a:prstGeom>
          <a:solidFill>
            <a:srgbClr val="FFFFFF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7897" name="Oval 10"/>
          <p:cNvSpPr>
            <a:spLocks noChangeArrowheads="1"/>
          </p:cNvSpPr>
          <p:nvPr/>
        </p:nvSpPr>
        <p:spPr bwMode="auto">
          <a:xfrm>
            <a:off x="8460706" y="5567362"/>
            <a:ext cx="117475" cy="96838"/>
          </a:xfrm>
          <a:prstGeom prst="ellipse">
            <a:avLst/>
          </a:prstGeom>
          <a:solidFill>
            <a:srgbClr val="FFFFFF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7898" name="Oval 11"/>
          <p:cNvSpPr>
            <a:spLocks noChangeArrowheads="1"/>
          </p:cNvSpPr>
          <p:nvPr/>
        </p:nvSpPr>
        <p:spPr bwMode="auto">
          <a:xfrm>
            <a:off x="6855743" y="6110287"/>
            <a:ext cx="117475" cy="96838"/>
          </a:xfrm>
          <a:prstGeom prst="ellipse">
            <a:avLst/>
          </a:prstGeom>
          <a:solidFill>
            <a:srgbClr val="FFFFFF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7899" name="Rectangle 13"/>
          <p:cNvSpPr>
            <a:spLocks noChangeArrowheads="1"/>
          </p:cNvSpPr>
          <p:nvPr/>
        </p:nvSpPr>
        <p:spPr bwMode="auto">
          <a:xfrm>
            <a:off x="7138318" y="5186362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kumimoji="1" lang="en-US" altLang="zh-CN" sz="1600" b="1" i="1">
                <a:solidFill>
                  <a:srgbClr val="000000"/>
                </a:solidFill>
                <a:latin typeface="Times New Roman" charset="0"/>
              </a:rPr>
              <a:t>x</a:t>
            </a:r>
            <a:endParaRPr kumimoji="1" lang="en-US" altLang="zh-CN" sz="2400">
              <a:latin typeface="Times New Roman" charset="0"/>
            </a:endParaRPr>
          </a:p>
        </p:txBody>
      </p:sp>
      <p:sp>
        <p:nvSpPr>
          <p:cNvPr id="37900" name="Rectangle 16"/>
          <p:cNvSpPr>
            <a:spLocks noChangeArrowheads="1"/>
          </p:cNvSpPr>
          <p:nvPr/>
        </p:nvSpPr>
        <p:spPr bwMode="auto">
          <a:xfrm>
            <a:off x="5093618" y="5688012"/>
            <a:ext cx="1127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kumimoji="1" lang="en-US" altLang="zh-CN" sz="1600" b="1" i="1">
                <a:solidFill>
                  <a:srgbClr val="000000"/>
                </a:solidFill>
                <a:latin typeface="Times New Roman" charset="0"/>
              </a:rPr>
              <a:t>u</a:t>
            </a:r>
            <a:endParaRPr kumimoji="1" lang="en-US" altLang="zh-CN" sz="2400">
              <a:latin typeface="Times New Roman" charset="0"/>
            </a:endParaRPr>
          </a:p>
        </p:txBody>
      </p:sp>
      <p:sp>
        <p:nvSpPr>
          <p:cNvPr id="37901" name="Rectangle 19"/>
          <p:cNvSpPr>
            <a:spLocks noChangeArrowheads="1"/>
          </p:cNvSpPr>
          <p:nvPr/>
        </p:nvSpPr>
        <p:spPr bwMode="auto">
          <a:xfrm>
            <a:off x="7824118" y="5768975"/>
            <a:ext cx="1349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kumimoji="1" lang="en-US" altLang="zh-CN" sz="1600" b="1" i="1">
                <a:solidFill>
                  <a:srgbClr val="000000"/>
                </a:solidFill>
                <a:latin typeface="Times New Roman" charset="0"/>
              </a:rPr>
              <a:t>w</a:t>
            </a:r>
            <a:endParaRPr kumimoji="1" lang="en-US" altLang="zh-CN" sz="2400">
              <a:latin typeface="Times New Roman" charset="0"/>
            </a:endParaRPr>
          </a:p>
        </p:txBody>
      </p:sp>
      <p:sp>
        <p:nvSpPr>
          <p:cNvPr id="37902" name="Rectangle 22"/>
          <p:cNvSpPr>
            <a:spLocks noChangeArrowheads="1"/>
          </p:cNvSpPr>
          <p:nvPr/>
        </p:nvSpPr>
        <p:spPr bwMode="auto">
          <a:xfrm>
            <a:off x="8606756" y="5446712"/>
            <a:ext cx="904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kumimoji="1" lang="en-US" altLang="zh-CN" sz="1600" b="1" i="1">
                <a:solidFill>
                  <a:srgbClr val="000000"/>
                </a:solidFill>
                <a:latin typeface="Times New Roman" charset="0"/>
              </a:rPr>
              <a:t>v</a:t>
            </a:r>
            <a:endParaRPr kumimoji="1" lang="en-US" altLang="zh-CN" sz="2400">
              <a:latin typeface="Times New Roman" charset="0"/>
            </a:endParaRPr>
          </a:p>
        </p:txBody>
      </p:sp>
      <p:grpSp>
        <p:nvGrpSpPr>
          <p:cNvPr id="37903" name="Group 41"/>
          <p:cNvGrpSpPr>
            <a:grpSpLocks/>
          </p:cNvGrpSpPr>
          <p:nvPr/>
        </p:nvGrpSpPr>
        <p:grpSpPr bwMode="auto">
          <a:xfrm>
            <a:off x="5784181" y="5264150"/>
            <a:ext cx="762000" cy="168275"/>
            <a:chOff x="3584" y="3214"/>
            <a:chExt cx="480" cy="106"/>
          </a:xfrm>
        </p:grpSpPr>
        <p:sp>
          <p:nvSpPr>
            <p:cNvPr id="37955" name="Freeform 24"/>
            <p:cNvSpPr>
              <a:spLocks/>
            </p:cNvSpPr>
            <p:nvPr/>
          </p:nvSpPr>
          <p:spPr bwMode="auto">
            <a:xfrm>
              <a:off x="3584" y="3303"/>
              <a:ext cx="21" cy="17"/>
            </a:xfrm>
            <a:custGeom>
              <a:avLst/>
              <a:gdLst>
                <a:gd name="T0" fmla="*/ 0 w 21"/>
                <a:gd name="T1" fmla="*/ 9 h 17"/>
                <a:gd name="T2" fmla="*/ 11 w 21"/>
                <a:gd name="T3" fmla="*/ 17 h 17"/>
                <a:gd name="T4" fmla="*/ 21 w 21"/>
                <a:gd name="T5" fmla="*/ 9 h 17"/>
                <a:gd name="T6" fmla="*/ 11 w 21"/>
                <a:gd name="T7" fmla="*/ 0 h 17"/>
                <a:gd name="T8" fmla="*/ 0 w 21"/>
                <a:gd name="T9" fmla="*/ 9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17"/>
                <a:gd name="T17" fmla="*/ 21 w 21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17">
                  <a:moveTo>
                    <a:pt x="0" y="9"/>
                  </a:moveTo>
                  <a:lnTo>
                    <a:pt x="11" y="17"/>
                  </a:lnTo>
                  <a:lnTo>
                    <a:pt x="21" y="9"/>
                  </a:lnTo>
                  <a:lnTo>
                    <a:pt x="11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56" name="Freeform 25"/>
            <p:cNvSpPr>
              <a:spLocks/>
            </p:cNvSpPr>
            <p:nvPr/>
          </p:nvSpPr>
          <p:spPr bwMode="auto">
            <a:xfrm>
              <a:off x="3605" y="3286"/>
              <a:ext cx="24" cy="17"/>
            </a:xfrm>
            <a:custGeom>
              <a:avLst/>
              <a:gdLst>
                <a:gd name="T0" fmla="*/ 0 w 24"/>
                <a:gd name="T1" fmla="*/ 8 h 17"/>
                <a:gd name="T2" fmla="*/ 11 w 24"/>
                <a:gd name="T3" fmla="*/ 17 h 17"/>
                <a:gd name="T4" fmla="*/ 17 w 24"/>
                <a:gd name="T5" fmla="*/ 13 h 17"/>
                <a:gd name="T6" fmla="*/ 24 w 24"/>
                <a:gd name="T7" fmla="*/ 9 h 17"/>
                <a:gd name="T8" fmla="*/ 14 w 24"/>
                <a:gd name="T9" fmla="*/ 0 h 17"/>
                <a:gd name="T10" fmla="*/ 7 w 24"/>
                <a:gd name="T11" fmla="*/ 4 h 17"/>
                <a:gd name="T12" fmla="*/ 0 w 24"/>
                <a:gd name="T13" fmla="*/ 8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17"/>
                <a:gd name="T23" fmla="*/ 24 w 24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17">
                  <a:moveTo>
                    <a:pt x="0" y="8"/>
                  </a:moveTo>
                  <a:lnTo>
                    <a:pt x="11" y="17"/>
                  </a:lnTo>
                  <a:lnTo>
                    <a:pt x="17" y="13"/>
                  </a:lnTo>
                  <a:lnTo>
                    <a:pt x="24" y="9"/>
                  </a:lnTo>
                  <a:lnTo>
                    <a:pt x="14" y="0"/>
                  </a:lnTo>
                  <a:lnTo>
                    <a:pt x="7" y="4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57" name="Freeform 26"/>
            <p:cNvSpPr>
              <a:spLocks/>
            </p:cNvSpPr>
            <p:nvPr/>
          </p:nvSpPr>
          <p:spPr bwMode="auto">
            <a:xfrm>
              <a:off x="3630" y="3270"/>
              <a:ext cx="22" cy="17"/>
            </a:xfrm>
            <a:custGeom>
              <a:avLst/>
              <a:gdLst>
                <a:gd name="T0" fmla="*/ 0 w 22"/>
                <a:gd name="T1" fmla="*/ 9 h 17"/>
                <a:gd name="T2" fmla="*/ 9 w 22"/>
                <a:gd name="T3" fmla="*/ 17 h 17"/>
                <a:gd name="T4" fmla="*/ 22 w 22"/>
                <a:gd name="T5" fmla="*/ 10 h 17"/>
                <a:gd name="T6" fmla="*/ 22 w 22"/>
                <a:gd name="T7" fmla="*/ 10 h 17"/>
                <a:gd name="T8" fmla="*/ 14 w 22"/>
                <a:gd name="T9" fmla="*/ 0 h 17"/>
                <a:gd name="T10" fmla="*/ 11 w 22"/>
                <a:gd name="T11" fmla="*/ 1 h 17"/>
                <a:gd name="T12" fmla="*/ 0 w 22"/>
                <a:gd name="T13" fmla="*/ 9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"/>
                <a:gd name="T22" fmla="*/ 0 h 17"/>
                <a:gd name="T23" fmla="*/ 22 w 22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" h="17">
                  <a:moveTo>
                    <a:pt x="0" y="9"/>
                  </a:moveTo>
                  <a:lnTo>
                    <a:pt x="9" y="17"/>
                  </a:lnTo>
                  <a:lnTo>
                    <a:pt x="22" y="10"/>
                  </a:lnTo>
                  <a:lnTo>
                    <a:pt x="14" y="0"/>
                  </a:lnTo>
                  <a:lnTo>
                    <a:pt x="11" y="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58" name="Freeform 27"/>
            <p:cNvSpPr>
              <a:spLocks/>
            </p:cNvSpPr>
            <p:nvPr/>
          </p:nvSpPr>
          <p:spPr bwMode="auto">
            <a:xfrm>
              <a:off x="3656" y="3256"/>
              <a:ext cx="22" cy="16"/>
            </a:xfrm>
            <a:custGeom>
              <a:avLst/>
              <a:gdLst>
                <a:gd name="T0" fmla="*/ 0 w 22"/>
                <a:gd name="T1" fmla="*/ 6 h 16"/>
                <a:gd name="T2" fmla="*/ 8 w 22"/>
                <a:gd name="T3" fmla="*/ 16 h 16"/>
                <a:gd name="T4" fmla="*/ 22 w 22"/>
                <a:gd name="T5" fmla="*/ 10 h 16"/>
                <a:gd name="T6" fmla="*/ 14 w 22"/>
                <a:gd name="T7" fmla="*/ 0 h 16"/>
                <a:gd name="T8" fmla="*/ 0 w 22"/>
                <a:gd name="T9" fmla="*/ 6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16"/>
                <a:gd name="T17" fmla="*/ 22 w 22"/>
                <a:gd name="T18" fmla="*/ 16 h 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16">
                  <a:moveTo>
                    <a:pt x="0" y="6"/>
                  </a:moveTo>
                  <a:lnTo>
                    <a:pt x="8" y="16"/>
                  </a:lnTo>
                  <a:lnTo>
                    <a:pt x="22" y="10"/>
                  </a:lnTo>
                  <a:lnTo>
                    <a:pt x="14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59" name="Freeform 28"/>
            <p:cNvSpPr>
              <a:spLocks/>
            </p:cNvSpPr>
            <p:nvPr/>
          </p:nvSpPr>
          <p:spPr bwMode="auto">
            <a:xfrm>
              <a:off x="3684" y="3244"/>
              <a:ext cx="20" cy="17"/>
            </a:xfrm>
            <a:custGeom>
              <a:avLst/>
              <a:gdLst>
                <a:gd name="T0" fmla="*/ 0 w 20"/>
                <a:gd name="T1" fmla="*/ 5 h 17"/>
                <a:gd name="T2" fmla="*/ 5 w 20"/>
                <a:gd name="T3" fmla="*/ 17 h 17"/>
                <a:gd name="T4" fmla="*/ 20 w 20"/>
                <a:gd name="T5" fmla="*/ 12 h 17"/>
                <a:gd name="T6" fmla="*/ 16 w 20"/>
                <a:gd name="T7" fmla="*/ 0 h 17"/>
                <a:gd name="T8" fmla="*/ 0 w 20"/>
                <a:gd name="T9" fmla="*/ 5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7"/>
                <a:gd name="T17" fmla="*/ 20 w 20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7">
                  <a:moveTo>
                    <a:pt x="0" y="5"/>
                  </a:moveTo>
                  <a:lnTo>
                    <a:pt x="5" y="17"/>
                  </a:lnTo>
                  <a:lnTo>
                    <a:pt x="20" y="12"/>
                  </a:lnTo>
                  <a:lnTo>
                    <a:pt x="16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60" name="Freeform 29"/>
            <p:cNvSpPr>
              <a:spLocks/>
            </p:cNvSpPr>
            <p:nvPr/>
          </p:nvSpPr>
          <p:spPr bwMode="auto">
            <a:xfrm>
              <a:off x="3713" y="3234"/>
              <a:ext cx="19" cy="17"/>
            </a:xfrm>
            <a:custGeom>
              <a:avLst/>
              <a:gdLst>
                <a:gd name="T0" fmla="*/ 0 w 19"/>
                <a:gd name="T1" fmla="*/ 5 h 17"/>
                <a:gd name="T2" fmla="*/ 5 w 19"/>
                <a:gd name="T3" fmla="*/ 17 h 17"/>
                <a:gd name="T4" fmla="*/ 19 w 19"/>
                <a:gd name="T5" fmla="*/ 12 h 17"/>
                <a:gd name="T6" fmla="*/ 14 w 19"/>
                <a:gd name="T7" fmla="*/ 0 h 17"/>
                <a:gd name="T8" fmla="*/ 0 w 19"/>
                <a:gd name="T9" fmla="*/ 5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7"/>
                <a:gd name="T17" fmla="*/ 19 w 19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7">
                  <a:moveTo>
                    <a:pt x="0" y="5"/>
                  </a:moveTo>
                  <a:lnTo>
                    <a:pt x="5" y="17"/>
                  </a:lnTo>
                  <a:lnTo>
                    <a:pt x="19" y="12"/>
                  </a:lnTo>
                  <a:lnTo>
                    <a:pt x="14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61" name="Freeform 30"/>
            <p:cNvSpPr>
              <a:spLocks/>
            </p:cNvSpPr>
            <p:nvPr/>
          </p:nvSpPr>
          <p:spPr bwMode="auto">
            <a:xfrm>
              <a:off x="3743" y="3227"/>
              <a:ext cx="18" cy="15"/>
            </a:xfrm>
            <a:custGeom>
              <a:avLst/>
              <a:gdLst>
                <a:gd name="T0" fmla="*/ 0 w 18"/>
                <a:gd name="T1" fmla="*/ 3 h 15"/>
                <a:gd name="T2" fmla="*/ 4 w 18"/>
                <a:gd name="T3" fmla="*/ 15 h 15"/>
                <a:gd name="T4" fmla="*/ 7 w 18"/>
                <a:gd name="T5" fmla="*/ 14 h 15"/>
                <a:gd name="T6" fmla="*/ 18 w 18"/>
                <a:gd name="T7" fmla="*/ 11 h 15"/>
                <a:gd name="T8" fmla="*/ 15 w 18"/>
                <a:gd name="T9" fmla="*/ 0 h 15"/>
                <a:gd name="T10" fmla="*/ 7 w 18"/>
                <a:gd name="T11" fmla="*/ 1 h 15"/>
                <a:gd name="T12" fmla="*/ 0 w 18"/>
                <a:gd name="T13" fmla="*/ 3 h 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"/>
                <a:gd name="T22" fmla="*/ 0 h 15"/>
                <a:gd name="T23" fmla="*/ 18 w 18"/>
                <a:gd name="T24" fmla="*/ 15 h 1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" h="15">
                  <a:moveTo>
                    <a:pt x="0" y="3"/>
                  </a:moveTo>
                  <a:lnTo>
                    <a:pt x="4" y="15"/>
                  </a:lnTo>
                  <a:lnTo>
                    <a:pt x="7" y="14"/>
                  </a:lnTo>
                  <a:lnTo>
                    <a:pt x="18" y="1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62" name="Freeform 31"/>
            <p:cNvSpPr>
              <a:spLocks/>
            </p:cNvSpPr>
            <p:nvPr/>
          </p:nvSpPr>
          <p:spPr bwMode="auto">
            <a:xfrm>
              <a:off x="3772" y="3222"/>
              <a:ext cx="19" cy="14"/>
            </a:xfrm>
            <a:custGeom>
              <a:avLst/>
              <a:gdLst>
                <a:gd name="T0" fmla="*/ 0 w 19"/>
                <a:gd name="T1" fmla="*/ 2 h 14"/>
                <a:gd name="T2" fmla="*/ 3 w 19"/>
                <a:gd name="T3" fmla="*/ 14 h 14"/>
                <a:gd name="T4" fmla="*/ 19 w 19"/>
                <a:gd name="T5" fmla="*/ 11 h 14"/>
                <a:gd name="T6" fmla="*/ 15 w 19"/>
                <a:gd name="T7" fmla="*/ 0 h 14"/>
                <a:gd name="T8" fmla="*/ 0 w 19"/>
                <a:gd name="T9" fmla="*/ 2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4"/>
                <a:gd name="T17" fmla="*/ 19 w 19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4">
                  <a:moveTo>
                    <a:pt x="0" y="2"/>
                  </a:moveTo>
                  <a:lnTo>
                    <a:pt x="3" y="14"/>
                  </a:lnTo>
                  <a:lnTo>
                    <a:pt x="19" y="11"/>
                  </a:lnTo>
                  <a:lnTo>
                    <a:pt x="1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63" name="Freeform 32"/>
            <p:cNvSpPr>
              <a:spLocks/>
            </p:cNvSpPr>
            <p:nvPr/>
          </p:nvSpPr>
          <p:spPr bwMode="auto">
            <a:xfrm>
              <a:off x="3804" y="3217"/>
              <a:ext cx="16" cy="15"/>
            </a:xfrm>
            <a:custGeom>
              <a:avLst/>
              <a:gdLst>
                <a:gd name="T0" fmla="*/ 0 w 16"/>
                <a:gd name="T1" fmla="*/ 2 h 15"/>
                <a:gd name="T2" fmla="*/ 2 w 16"/>
                <a:gd name="T3" fmla="*/ 15 h 15"/>
                <a:gd name="T4" fmla="*/ 16 w 16"/>
                <a:gd name="T5" fmla="*/ 12 h 15"/>
                <a:gd name="T6" fmla="*/ 14 w 16"/>
                <a:gd name="T7" fmla="*/ 0 h 15"/>
                <a:gd name="T8" fmla="*/ 0 w 16"/>
                <a:gd name="T9" fmla="*/ 2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15"/>
                <a:gd name="T17" fmla="*/ 16 w 16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15">
                  <a:moveTo>
                    <a:pt x="0" y="2"/>
                  </a:moveTo>
                  <a:lnTo>
                    <a:pt x="2" y="15"/>
                  </a:lnTo>
                  <a:lnTo>
                    <a:pt x="16" y="12"/>
                  </a:lnTo>
                  <a:lnTo>
                    <a:pt x="14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64" name="Freeform 33"/>
            <p:cNvSpPr>
              <a:spLocks/>
            </p:cNvSpPr>
            <p:nvPr/>
          </p:nvSpPr>
          <p:spPr bwMode="auto">
            <a:xfrm>
              <a:off x="3834" y="3215"/>
              <a:ext cx="17" cy="13"/>
            </a:xfrm>
            <a:custGeom>
              <a:avLst/>
              <a:gdLst>
                <a:gd name="T0" fmla="*/ 0 w 17"/>
                <a:gd name="T1" fmla="*/ 0 h 13"/>
                <a:gd name="T2" fmla="*/ 1 w 17"/>
                <a:gd name="T3" fmla="*/ 13 h 13"/>
                <a:gd name="T4" fmla="*/ 3 w 17"/>
                <a:gd name="T5" fmla="*/ 13 h 13"/>
                <a:gd name="T6" fmla="*/ 17 w 17"/>
                <a:gd name="T7" fmla="*/ 13 h 13"/>
                <a:gd name="T8" fmla="*/ 17 w 17"/>
                <a:gd name="T9" fmla="*/ 0 h 13"/>
                <a:gd name="T10" fmla="*/ 3 w 17"/>
                <a:gd name="T11" fmla="*/ 0 h 13"/>
                <a:gd name="T12" fmla="*/ 0 w 17"/>
                <a:gd name="T13" fmla="*/ 0 h 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13"/>
                <a:gd name="T23" fmla="*/ 17 w 17"/>
                <a:gd name="T24" fmla="*/ 13 h 1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13">
                  <a:moveTo>
                    <a:pt x="0" y="0"/>
                  </a:moveTo>
                  <a:lnTo>
                    <a:pt x="1" y="13"/>
                  </a:lnTo>
                  <a:lnTo>
                    <a:pt x="3" y="13"/>
                  </a:lnTo>
                  <a:lnTo>
                    <a:pt x="17" y="13"/>
                  </a:lnTo>
                  <a:lnTo>
                    <a:pt x="17" y="0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65" name="Rectangle 34"/>
            <p:cNvSpPr>
              <a:spLocks noChangeArrowheads="1"/>
            </p:cNvSpPr>
            <p:nvPr/>
          </p:nvSpPr>
          <p:spPr bwMode="auto">
            <a:xfrm>
              <a:off x="3866" y="3214"/>
              <a:ext cx="16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7966" name="Freeform 35"/>
            <p:cNvSpPr>
              <a:spLocks/>
            </p:cNvSpPr>
            <p:nvPr/>
          </p:nvSpPr>
          <p:spPr bwMode="auto">
            <a:xfrm>
              <a:off x="3897" y="3215"/>
              <a:ext cx="15" cy="13"/>
            </a:xfrm>
            <a:custGeom>
              <a:avLst/>
              <a:gdLst>
                <a:gd name="T0" fmla="*/ 0 w 15"/>
                <a:gd name="T1" fmla="*/ 0 h 13"/>
                <a:gd name="T2" fmla="*/ 0 w 15"/>
                <a:gd name="T3" fmla="*/ 13 h 13"/>
                <a:gd name="T4" fmla="*/ 8 w 15"/>
                <a:gd name="T5" fmla="*/ 13 h 13"/>
                <a:gd name="T6" fmla="*/ 14 w 15"/>
                <a:gd name="T7" fmla="*/ 13 h 13"/>
                <a:gd name="T8" fmla="*/ 15 w 15"/>
                <a:gd name="T9" fmla="*/ 0 h 13"/>
                <a:gd name="T10" fmla="*/ 8 w 15"/>
                <a:gd name="T11" fmla="*/ 0 h 13"/>
                <a:gd name="T12" fmla="*/ 0 w 15"/>
                <a:gd name="T13" fmla="*/ 0 h 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"/>
                <a:gd name="T22" fmla="*/ 0 h 13"/>
                <a:gd name="T23" fmla="*/ 15 w 15"/>
                <a:gd name="T24" fmla="*/ 13 h 1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" h="13">
                  <a:moveTo>
                    <a:pt x="0" y="0"/>
                  </a:moveTo>
                  <a:lnTo>
                    <a:pt x="0" y="13"/>
                  </a:lnTo>
                  <a:lnTo>
                    <a:pt x="8" y="13"/>
                  </a:lnTo>
                  <a:lnTo>
                    <a:pt x="14" y="13"/>
                  </a:lnTo>
                  <a:lnTo>
                    <a:pt x="15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67" name="Freeform 36"/>
            <p:cNvSpPr>
              <a:spLocks/>
            </p:cNvSpPr>
            <p:nvPr/>
          </p:nvSpPr>
          <p:spPr bwMode="auto">
            <a:xfrm>
              <a:off x="3926" y="3218"/>
              <a:ext cx="17" cy="14"/>
            </a:xfrm>
            <a:custGeom>
              <a:avLst/>
              <a:gdLst>
                <a:gd name="T0" fmla="*/ 2 w 17"/>
                <a:gd name="T1" fmla="*/ 0 h 14"/>
                <a:gd name="T2" fmla="*/ 0 w 17"/>
                <a:gd name="T3" fmla="*/ 12 h 14"/>
                <a:gd name="T4" fmla="*/ 5 w 17"/>
                <a:gd name="T5" fmla="*/ 12 h 14"/>
                <a:gd name="T6" fmla="*/ 14 w 17"/>
                <a:gd name="T7" fmla="*/ 14 h 14"/>
                <a:gd name="T8" fmla="*/ 17 w 17"/>
                <a:gd name="T9" fmla="*/ 2 h 14"/>
                <a:gd name="T10" fmla="*/ 5 w 17"/>
                <a:gd name="T11" fmla="*/ 0 h 14"/>
                <a:gd name="T12" fmla="*/ 2 w 17"/>
                <a:gd name="T13" fmla="*/ 0 h 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14"/>
                <a:gd name="T23" fmla="*/ 17 w 17"/>
                <a:gd name="T24" fmla="*/ 14 h 1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14">
                  <a:moveTo>
                    <a:pt x="2" y="0"/>
                  </a:moveTo>
                  <a:lnTo>
                    <a:pt x="0" y="12"/>
                  </a:lnTo>
                  <a:lnTo>
                    <a:pt x="5" y="12"/>
                  </a:lnTo>
                  <a:lnTo>
                    <a:pt x="14" y="14"/>
                  </a:lnTo>
                  <a:lnTo>
                    <a:pt x="17" y="2"/>
                  </a:lnTo>
                  <a:lnTo>
                    <a:pt x="5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68" name="Freeform 37"/>
            <p:cNvSpPr>
              <a:spLocks/>
            </p:cNvSpPr>
            <p:nvPr/>
          </p:nvSpPr>
          <p:spPr bwMode="auto">
            <a:xfrm>
              <a:off x="3956" y="3223"/>
              <a:ext cx="18" cy="14"/>
            </a:xfrm>
            <a:custGeom>
              <a:avLst/>
              <a:gdLst>
                <a:gd name="T0" fmla="*/ 3 w 18"/>
                <a:gd name="T1" fmla="*/ 0 h 14"/>
                <a:gd name="T2" fmla="*/ 0 w 18"/>
                <a:gd name="T3" fmla="*/ 11 h 14"/>
                <a:gd name="T4" fmla="*/ 3 w 18"/>
                <a:gd name="T5" fmla="*/ 13 h 14"/>
                <a:gd name="T6" fmla="*/ 15 w 18"/>
                <a:gd name="T7" fmla="*/ 14 h 14"/>
                <a:gd name="T8" fmla="*/ 18 w 18"/>
                <a:gd name="T9" fmla="*/ 2 h 14"/>
                <a:gd name="T10" fmla="*/ 3 w 18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14"/>
                <a:gd name="T20" fmla="*/ 18 w 18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14">
                  <a:moveTo>
                    <a:pt x="3" y="0"/>
                  </a:moveTo>
                  <a:lnTo>
                    <a:pt x="0" y="11"/>
                  </a:lnTo>
                  <a:lnTo>
                    <a:pt x="3" y="13"/>
                  </a:lnTo>
                  <a:lnTo>
                    <a:pt x="15" y="14"/>
                  </a:lnTo>
                  <a:lnTo>
                    <a:pt x="18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69" name="Freeform 38"/>
            <p:cNvSpPr>
              <a:spLocks/>
            </p:cNvSpPr>
            <p:nvPr/>
          </p:nvSpPr>
          <p:spPr bwMode="auto">
            <a:xfrm>
              <a:off x="3986" y="3229"/>
              <a:ext cx="17" cy="14"/>
            </a:xfrm>
            <a:custGeom>
              <a:avLst/>
              <a:gdLst>
                <a:gd name="T0" fmla="*/ 4 w 17"/>
                <a:gd name="T1" fmla="*/ 0 h 14"/>
                <a:gd name="T2" fmla="*/ 0 w 17"/>
                <a:gd name="T3" fmla="*/ 12 h 14"/>
                <a:gd name="T4" fmla="*/ 14 w 17"/>
                <a:gd name="T5" fmla="*/ 14 h 14"/>
                <a:gd name="T6" fmla="*/ 17 w 17"/>
                <a:gd name="T7" fmla="*/ 3 h 14"/>
                <a:gd name="T8" fmla="*/ 4 w 17"/>
                <a:gd name="T9" fmla="*/ 0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4"/>
                <a:gd name="T17" fmla="*/ 17 w 17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4">
                  <a:moveTo>
                    <a:pt x="4" y="0"/>
                  </a:moveTo>
                  <a:lnTo>
                    <a:pt x="0" y="12"/>
                  </a:lnTo>
                  <a:lnTo>
                    <a:pt x="14" y="14"/>
                  </a:lnTo>
                  <a:lnTo>
                    <a:pt x="17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70" name="Freeform 39"/>
            <p:cNvSpPr>
              <a:spLocks/>
            </p:cNvSpPr>
            <p:nvPr/>
          </p:nvSpPr>
          <p:spPr bwMode="auto">
            <a:xfrm>
              <a:off x="4016" y="3236"/>
              <a:ext cx="18" cy="13"/>
            </a:xfrm>
            <a:custGeom>
              <a:avLst/>
              <a:gdLst>
                <a:gd name="T0" fmla="*/ 3 w 18"/>
                <a:gd name="T1" fmla="*/ 0 h 13"/>
                <a:gd name="T2" fmla="*/ 0 w 18"/>
                <a:gd name="T3" fmla="*/ 11 h 13"/>
                <a:gd name="T4" fmla="*/ 15 w 18"/>
                <a:gd name="T5" fmla="*/ 13 h 13"/>
                <a:gd name="T6" fmla="*/ 18 w 18"/>
                <a:gd name="T7" fmla="*/ 2 h 13"/>
                <a:gd name="T8" fmla="*/ 3 w 18"/>
                <a:gd name="T9" fmla="*/ 0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3"/>
                <a:gd name="T17" fmla="*/ 18 w 18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3">
                  <a:moveTo>
                    <a:pt x="3" y="0"/>
                  </a:moveTo>
                  <a:lnTo>
                    <a:pt x="0" y="11"/>
                  </a:lnTo>
                  <a:lnTo>
                    <a:pt x="15" y="13"/>
                  </a:lnTo>
                  <a:lnTo>
                    <a:pt x="18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71" name="Freeform 40"/>
            <p:cNvSpPr>
              <a:spLocks/>
            </p:cNvSpPr>
            <p:nvPr/>
          </p:nvSpPr>
          <p:spPr bwMode="auto">
            <a:xfrm>
              <a:off x="4045" y="3242"/>
              <a:ext cx="19" cy="15"/>
            </a:xfrm>
            <a:custGeom>
              <a:avLst/>
              <a:gdLst>
                <a:gd name="T0" fmla="*/ 3 w 19"/>
                <a:gd name="T1" fmla="*/ 0 h 15"/>
                <a:gd name="T2" fmla="*/ 0 w 19"/>
                <a:gd name="T3" fmla="*/ 11 h 15"/>
                <a:gd name="T4" fmla="*/ 8 w 19"/>
                <a:gd name="T5" fmla="*/ 14 h 15"/>
                <a:gd name="T6" fmla="*/ 15 w 19"/>
                <a:gd name="T7" fmla="*/ 15 h 15"/>
                <a:gd name="T8" fmla="*/ 15 w 19"/>
                <a:gd name="T9" fmla="*/ 15 h 15"/>
                <a:gd name="T10" fmla="*/ 19 w 19"/>
                <a:gd name="T11" fmla="*/ 4 h 15"/>
                <a:gd name="T12" fmla="*/ 15 w 19"/>
                <a:gd name="T13" fmla="*/ 2 h 15"/>
                <a:gd name="T14" fmla="*/ 8 w 19"/>
                <a:gd name="T15" fmla="*/ 1 h 15"/>
                <a:gd name="T16" fmla="*/ 3 w 19"/>
                <a:gd name="T17" fmla="*/ 0 h 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"/>
                <a:gd name="T28" fmla="*/ 0 h 15"/>
                <a:gd name="T29" fmla="*/ 19 w 19"/>
                <a:gd name="T30" fmla="*/ 15 h 1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" h="15">
                  <a:moveTo>
                    <a:pt x="3" y="0"/>
                  </a:moveTo>
                  <a:lnTo>
                    <a:pt x="0" y="11"/>
                  </a:lnTo>
                  <a:lnTo>
                    <a:pt x="8" y="14"/>
                  </a:lnTo>
                  <a:lnTo>
                    <a:pt x="15" y="15"/>
                  </a:lnTo>
                  <a:lnTo>
                    <a:pt x="19" y="4"/>
                  </a:lnTo>
                  <a:lnTo>
                    <a:pt x="15" y="2"/>
                  </a:lnTo>
                  <a:lnTo>
                    <a:pt x="8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7904" name="Freeform 42"/>
          <p:cNvSpPr>
            <a:spLocks/>
          </p:cNvSpPr>
          <p:nvPr/>
        </p:nvSpPr>
        <p:spPr bwMode="auto">
          <a:xfrm>
            <a:off x="5309518" y="5467350"/>
            <a:ext cx="403225" cy="236537"/>
          </a:xfrm>
          <a:custGeom>
            <a:avLst/>
            <a:gdLst>
              <a:gd name="T0" fmla="*/ 0 w 254"/>
              <a:gd name="T1" fmla="*/ 2147483646 h 149"/>
              <a:gd name="T2" fmla="*/ 2147483646 w 254"/>
              <a:gd name="T3" fmla="*/ 2147483646 h 149"/>
              <a:gd name="T4" fmla="*/ 2147483646 w 254"/>
              <a:gd name="T5" fmla="*/ 2147483646 h 149"/>
              <a:gd name="T6" fmla="*/ 2147483646 w 254"/>
              <a:gd name="T7" fmla="*/ 0 h 149"/>
              <a:gd name="T8" fmla="*/ 0 w 254"/>
              <a:gd name="T9" fmla="*/ 2147483646 h 1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4"/>
              <a:gd name="T16" fmla="*/ 0 h 149"/>
              <a:gd name="T17" fmla="*/ 254 w 254"/>
              <a:gd name="T18" fmla="*/ 149 h 1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4" h="149">
                <a:moveTo>
                  <a:pt x="0" y="139"/>
                </a:moveTo>
                <a:lnTo>
                  <a:pt x="7" y="149"/>
                </a:lnTo>
                <a:lnTo>
                  <a:pt x="254" y="10"/>
                </a:lnTo>
                <a:lnTo>
                  <a:pt x="246" y="0"/>
                </a:lnTo>
                <a:lnTo>
                  <a:pt x="0" y="13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05" name="Freeform 43"/>
          <p:cNvSpPr>
            <a:spLocks/>
          </p:cNvSpPr>
          <p:nvPr/>
        </p:nvSpPr>
        <p:spPr bwMode="auto">
          <a:xfrm>
            <a:off x="6573168" y="5337175"/>
            <a:ext cx="566738" cy="117475"/>
          </a:xfrm>
          <a:custGeom>
            <a:avLst/>
            <a:gdLst>
              <a:gd name="T0" fmla="*/ 2147483646 w 357"/>
              <a:gd name="T1" fmla="*/ 0 h 74"/>
              <a:gd name="T2" fmla="*/ 0 w 357"/>
              <a:gd name="T3" fmla="*/ 2147483646 h 74"/>
              <a:gd name="T4" fmla="*/ 2147483646 w 357"/>
              <a:gd name="T5" fmla="*/ 2147483646 h 74"/>
              <a:gd name="T6" fmla="*/ 2147483646 w 357"/>
              <a:gd name="T7" fmla="*/ 2147483646 h 74"/>
              <a:gd name="T8" fmla="*/ 2147483646 w 357"/>
              <a:gd name="T9" fmla="*/ 0 h 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7"/>
              <a:gd name="T16" fmla="*/ 0 h 74"/>
              <a:gd name="T17" fmla="*/ 357 w 357"/>
              <a:gd name="T18" fmla="*/ 74 h 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7" h="74">
                <a:moveTo>
                  <a:pt x="3" y="0"/>
                </a:moveTo>
                <a:lnTo>
                  <a:pt x="0" y="11"/>
                </a:lnTo>
                <a:lnTo>
                  <a:pt x="354" y="74"/>
                </a:lnTo>
                <a:lnTo>
                  <a:pt x="357" y="63"/>
                </a:lnTo>
                <a:lnTo>
                  <a:pt x="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06" name="Freeform 44"/>
          <p:cNvSpPr>
            <a:spLocks/>
          </p:cNvSpPr>
          <p:nvPr/>
        </p:nvSpPr>
        <p:spPr bwMode="auto">
          <a:xfrm>
            <a:off x="5296818" y="5746750"/>
            <a:ext cx="415925" cy="217487"/>
          </a:xfrm>
          <a:custGeom>
            <a:avLst/>
            <a:gdLst>
              <a:gd name="T0" fmla="*/ 2147483646 w 262"/>
              <a:gd name="T1" fmla="*/ 0 h 137"/>
              <a:gd name="T2" fmla="*/ 0 w 262"/>
              <a:gd name="T3" fmla="*/ 2147483646 h 137"/>
              <a:gd name="T4" fmla="*/ 2147483646 w 262"/>
              <a:gd name="T5" fmla="*/ 2147483646 h 137"/>
              <a:gd name="T6" fmla="*/ 2147483646 w 262"/>
              <a:gd name="T7" fmla="*/ 2147483646 h 137"/>
              <a:gd name="T8" fmla="*/ 2147483646 w 262"/>
              <a:gd name="T9" fmla="*/ 0 h 1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2"/>
              <a:gd name="T16" fmla="*/ 0 h 137"/>
              <a:gd name="T17" fmla="*/ 262 w 262"/>
              <a:gd name="T18" fmla="*/ 137 h 13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2" h="137">
                <a:moveTo>
                  <a:pt x="8" y="0"/>
                </a:moveTo>
                <a:lnTo>
                  <a:pt x="0" y="10"/>
                </a:lnTo>
                <a:lnTo>
                  <a:pt x="254" y="137"/>
                </a:lnTo>
                <a:lnTo>
                  <a:pt x="262" y="127"/>
                </a:lnTo>
                <a:lnTo>
                  <a:pt x="8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7907" name="Group 63"/>
          <p:cNvGrpSpPr>
            <a:grpSpLocks/>
          </p:cNvGrpSpPr>
          <p:nvPr/>
        </p:nvGrpSpPr>
        <p:grpSpPr bwMode="auto">
          <a:xfrm>
            <a:off x="5749256" y="5980112"/>
            <a:ext cx="779462" cy="239713"/>
            <a:chOff x="3562" y="3665"/>
            <a:chExt cx="491" cy="151"/>
          </a:xfrm>
        </p:grpSpPr>
        <p:sp>
          <p:nvSpPr>
            <p:cNvPr id="37937" name="Freeform 45"/>
            <p:cNvSpPr>
              <a:spLocks/>
            </p:cNvSpPr>
            <p:nvPr/>
          </p:nvSpPr>
          <p:spPr bwMode="auto">
            <a:xfrm>
              <a:off x="3562" y="3665"/>
              <a:ext cx="20" cy="18"/>
            </a:xfrm>
            <a:custGeom>
              <a:avLst/>
              <a:gdLst>
                <a:gd name="T0" fmla="*/ 8 w 20"/>
                <a:gd name="T1" fmla="*/ 0 h 18"/>
                <a:gd name="T2" fmla="*/ 0 w 20"/>
                <a:gd name="T3" fmla="*/ 10 h 18"/>
                <a:gd name="T4" fmla="*/ 13 w 20"/>
                <a:gd name="T5" fmla="*/ 18 h 18"/>
                <a:gd name="T6" fmla="*/ 20 w 20"/>
                <a:gd name="T7" fmla="*/ 7 h 18"/>
                <a:gd name="T8" fmla="*/ 8 w 20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8"/>
                <a:gd name="T17" fmla="*/ 20 w 20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8">
                  <a:moveTo>
                    <a:pt x="8" y="0"/>
                  </a:moveTo>
                  <a:lnTo>
                    <a:pt x="0" y="10"/>
                  </a:lnTo>
                  <a:lnTo>
                    <a:pt x="13" y="18"/>
                  </a:lnTo>
                  <a:lnTo>
                    <a:pt x="20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38" name="Freeform 46"/>
            <p:cNvSpPr>
              <a:spLocks/>
            </p:cNvSpPr>
            <p:nvPr/>
          </p:nvSpPr>
          <p:spPr bwMode="auto">
            <a:xfrm>
              <a:off x="3587" y="3679"/>
              <a:ext cx="20" cy="18"/>
            </a:xfrm>
            <a:custGeom>
              <a:avLst/>
              <a:gdLst>
                <a:gd name="T0" fmla="*/ 8 w 20"/>
                <a:gd name="T1" fmla="*/ 0 h 18"/>
                <a:gd name="T2" fmla="*/ 0 w 20"/>
                <a:gd name="T3" fmla="*/ 10 h 18"/>
                <a:gd name="T4" fmla="*/ 12 w 20"/>
                <a:gd name="T5" fmla="*/ 18 h 18"/>
                <a:gd name="T6" fmla="*/ 20 w 20"/>
                <a:gd name="T7" fmla="*/ 7 h 18"/>
                <a:gd name="T8" fmla="*/ 8 w 20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8"/>
                <a:gd name="T17" fmla="*/ 20 w 20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8">
                  <a:moveTo>
                    <a:pt x="8" y="0"/>
                  </a:moveTo>
                  <a:lnTo>
                    <a:pt x="0" y="10"/>
                  </a:lnTo>
                  <a:lnTo>
                    <a:pt x="12" y="18"/>
                  </a:lnTo>
                  <a:lnTo>
                    <a:pt x="20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39" name="Freeform 47"/>
            <p:cNvSpPr>
              <a:spLocks/>
            </p:cNvSpPr>
            <p:nvPr/>
          </p:nvSpPr>
          <p:spPr bwMode="auto">
            <a:xfrm>
              <a:off x="3613" y="3693"/>
              <a:ext cx="20" cy="17"/>
            </a:xfrm>
            <a:custGeom>
              <a:avLst/>
              <a:gdLst>
                <a:gd name="T0" fmla="*/ 8 w 20"/>
                <a:gd name="T1" fmla="*/ 0 h 17"/>
                <a:gd name="T2" fmla="*/ 0 w 20"/>
                <a:gd name="T3" fmla="*/ 10 h 17"/>
                <a:gd name="T4" fmla="*/ 13 w 20"/>
                <a:gd name="T5" fmla="*/ 17 h 17"/>
                <a:gd name="T6" fmla="*/ 20 w 20"/>
                <a:gd name="T7" fmla="*/ 7 h 17"/>
                <a:gd name="T8" fmla="*/ 8 w 20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7"/>
                <a:gd name="T17" fmla="*/ 20 w 20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7">
                  <a:moveTo>
                    <a:pt x="8" y="0"/>
                  </a:moveTo>
                  <a:lnTo>
                    <a:pt x="0" y="10"/>
                  </a:lnTo>
                  <a:lnTo>
                    <a:pt x="13" y="17"/>
                  </a:lnTo>
                  <a:lnTo>
                    <a:pt x="20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40" name="Freeform 48"/>
            <p:cNvSpPr>
              <a:spLocks/>
            </p:cNvSpPr>
            <p:nvPr/>
          </p:nvSpPr>
          <p:spPr bwMode="auto">
            <a:xfrm>
              <a:off x="3638" y="3707"/>
              <a:ext cx="21" cy="17"/>
            </a:xfrm>
            <a:custGeom>
              <a:avLst/>
              <a:gdLst>
                <a:gd name="T0" fmla="*/ 8 w 21"/>
                <a:gd name="T1" fmla="*/ 0 h 17"/>
                <a:gd name="T2" fmla="*/ 0 w 21"/>
                <a:gd name="T3" fmla="*/ 10 h 17"/>
                <a:gd name="T4" fmla="*/ 14 w 21"/>
                <a:gd name="T5" fmla="*/ 17 h 17"/>
                <a:gd name="T6" fmla="*/ 21 w 21"/>
                <a:gd name="T7" fmla="*/ 7 h 17"/>
                <a:gd name="T8" fmla="*/ 8 w 21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17"/>
                <a:gd name="T17" fmla="*/ 21 w 21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17">
                  <a:moveTo>
                    <a:pt x="8" y="0"/>
                  </a:moveTo>
                  <a:lnTo>
                    <a:pt x="0" y="10"/>
                  </a:lnTo>
                  <a:lnTo>
                    <a:pt x="14" y="17"/>
                  </a:lnTo>
                  <a:lnTo>
                    <a:pt x="21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41" name="Freeform 49"/>
            <p:cNvSpPr>
              <a:spLocks/>
            </p:cNvSpPr>
            <p:nvPr/>
          </p:nvSpPr>
          <p:spPr bwMode="auto">
            <a:xfrm>
              <a:off x="3664" y="3721"/>
              <a:ext cx="22" cy="17"/>
            </a:xfrm>
            <a:custGeom>
              <a:avLst/>
              <a:gdLst>
                <a:gd name="T0" fmla="*/ 8 w 22"/>
                <a:gd name="T1" fmla="*/ 0 h 17"/>
                <a:gd name="T2" fmla="*/ 0 w 22"/>
                <a:gd name="T3" fmla="*/ 10 h 17"/>
                <a:gd name="T4" fmla="*/ 14 w 22"/>
                <a:gd name="T5" fmla="*/ 17 h 17"/>
                <a:gd name="T6" fmla="*/ 22 w 22"/>
                <a:gd name="T7" fmla="*/ 7 h 17"/>
                <a:gd name="T8" fmla="*/ 8 w 22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17"/>
                <a:gd name="T17" fmla="*/ 22 w 22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17">
                  <a:moveTo>
                    <a:pt x="8" y="0"/>
                  </a:moveTo>
                  <a:lnTo>
                    <a:pt x="0" y="10"/>
                  </a:lnTo>
                  <a:lnTo>
                    <a:pt x="14" y="17"/>
                  </a:lnTo>
                  <a:lnTo>
                    <a:pt x="22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42" name="Freeform 50"/>
            <p:cNvSpPr>
              <a:spLocks/>
            </p:cNvSpPr>
            <p:nvPr/>
          </p:nvSpPr>
          <p:spPr bwMode="auto">
            <a:xfrm>
              <a:off x="3689" y="3735"/>
              <a:ext cx="23" cy="16"/>
            </a:xfrm>
            <a:custGeom>
              <a:avLst/>
              <a:gdLst>
                <a:gd name="T0" fmla="*/ 9 w 23"/>
                <a:gd name="T1" fmla="*/ 0 h 16"/>
                <a:gd name="T2" fmla="*/ 1 w 23"/>
                <a:gd name="T3" fmla="*/ 10 h 16"/>
                <a:gd name="T4" fmla="*/ 0 w 23"/>
                <a:gd name="T5" fmla="*/ 10 h 16"/>
                <a:gd name="T6" fmla="*/ 15 w 23"/>
                <a:gd name="T7" fmla="*/ 16 h 16"/>
                <a:gd name="T8" fmla="*/ 23 w 23"/>
                <a:gd name="T9" fmla="*/ 6 h 16"/>
                <a:gd name="T10" fmla="*/ 11 w 23"/>
                <a:gd name="T11" fmla="*/ 1 h 16"/>
                <a:gd name="T12" fmla="*/ 9 w 23"/>
                <a:gd name="T13" fmla="*/ 0 h 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"/>
                <a:gd name="T22" fmla="*/ 0 h 16"/>
                <a:gd name="T23" fmla="*/ 23 w 23"/>
                <a:gd name="T24" fmla="*/ 16 h 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" h="16">
                  <a:moveTo>
                    <a:pt x="9" y="0"/>
                  </a:moveTo>
                  <a:lnTo>
                    <a:pt x="1" y="10"/>
                  </a:lnTo>
                  <a:lnTo>
                    <a:pt x="0" y="10"/>
                  </a:lnTo>
                  <a:lnTo>
                    <a:pt x="15" y="16"/>
                  </a:lnTo>
                  <a:lnTo>
                    <a:pt x="23" y="6"/>
                  </a:lnTo>
                  <a:lnTo>
                    <a:pt x="11" y="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43" name="Freeform 51"/>
            <p:cNvSpPr>
              <a:spLocks/>
            </p:cNvSpPr>
            <p:nvPr/>
          </p:nvSpPr>
          <p:spPr bwMode="auto">
            <a:xfrm>
              <a:off x="3717" y="3747"/>
              <a:ext cx="21" cy="17"/>
            </a:xfrm>
            <a:custGeom>
              <a:avLst/>
              <a:gdLst>
                <a:gd name="T0" fmla="*/ 7 w 21"/>
                <a:gd name="T1" fmla="*/ 0 h 17"/>
                <a:gd name="T2" fmla="*/ 0 w 21"/>
                <a:gd name="T3" fmla="*/ 10 h 17"/>
                <a:gd name="T4" fmla="*/ 4 w 21"/>
                <a:gd name="T5" fmla="*/ 13 h 17"/>
                <a:gd name="T6" fmla="*/ 15 w 21"/>
                <a:gd name="T7" fmla="*/ 17 h 17"/>
                <a:gd name="T8" fmla="*/ 21 w 21"/>
                <a:gd name="T9" fmla="*/ 7 h 17"/>
                <a:gd name="T10" fmla="*/ 15 w 21"/>
                <a:gd name="T11" fmla="*/ 4 h 17"/>
                <a:gd name="T12" fmla="*/ 7 w 21"/>
                <a:gd name="T13" fmla="*/ 0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"/>
                <a:gd name="T22" fmla="*/ 0 h 17"/>
                <a:gd name="T23" fmla="*/ 21 w 21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" h="17">
                  <a:moveTo>
                    <a:pt x="7" y="0"/>
                  </a:moveTo>
                  <a:lnTo>
                    <a:pt x="0" y="10"/>
                  </a:lnTo>
                  <a:lnTo>
                    <a:pt x="4" y="13"/>
                  </a:lnTo>
                  <a:lnTo>
                    <a:pt x="15" y="17"/>
                  </a:lnTo>
                  <a:lnTo>
                    <a:pt x="21" y="7"/>
                  </a:lnTo>
                  <a:lnTo>
                    <a:pt x="15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44" name="Freeform 52"/>
            <p:cNvSpPr>
              <a:spLocks/>
            </p:cNvSpPr>
            <p:nvPr/>
          </p:nvSpPr>
          <p:spPr bwMode="auto">
            <a:xfrm>
              <a:off x="3744" y="3760"/>
              <a:ext cx="20" cy="15"/>
            </a:xfrm>
            <a:custGeom>
              <a:avLst/>
              <a:gdLst>
                <a:gd name="T0" fmla="*/ 6 w 20"/>
                <a:gd name="T1" fmla="*/ 0 h 15"/>
                <a:gd name="T2" fmla="*/ 0 w 20"/>
                <a:gd name="T3" fmla="*/ 10 h 15"/>
                <a:gd name="T4" fmla="*/ 8 w 20"/>
                <a:gd name="T5" fmla="*/ 13 h 15"/>
                <a:gd name="T6" fmla="*/ 14 w 20"/>
                <a:gd name="T7" fmla="*/ 15 h 15"/>
                <a:gd name="T8" fmla="*/ 20 w 20"/>
                <a:gd name="T9" fmla="*/ 5 h 15"/>
                <a:gd name="T10" fmla="*/ 19 w 20"/>
                <a:gd name="T11" fmla="*/ 4 h 15"/>
                <a:gd name="T12" fmla="*/ 6 w 20"/>
                <a:gd name="T13" fmla="*/ 0 h 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"/>
                <a:gd name="T22" fmla="*/ 0 h 15"/>
                <a:gd name="T23" fmla="*/ 20 w 20"/>
                <a:gd name="T24" fmla="*/ 15 h 1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" h="15">
                  <a:moveTo>
                    <a:pt x="6" y="0"/>
                  </a:moveTo>
                  <a:lnTo>
                    <a:pt x="0" y="10"/>
                  </a:lnTo>
                  <a:lnTo>
                    <a:pt x="8" y="13"/>
                  </a:lnTo>
                  <a:lnTo>
                    <a:pt x="14" y="15"/>
                  </a:lnTo>
                  <a:lnTo>
                    <a:pt x="20" y="5"/>
                  </a:lnTo>
                  <a:lnTo>
                    <a:pt x="19" y="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45" name="Freeform 53"/>
            <p:cNvSpPr>
              <a:spLocks/>
            </p:cNvSpPr>
            <p:nvPr/>
          </p:nvSpPr>
          <p:spPr bwMode="auto">
            <a:xfrm>
              <a:off x="3772" y="3770"/>
              <a:ext cx="23" cy="16"/>
            </a:xfrm>
            <a:custGeom>
              <a:avLst/>
              <a:gdLst>
                <a:gd name="T0" fmla="*/ 6 w 23"/>
                <a:gd name="T1" fmla="*/ 0 h 16"/>
                <a:gd name="T2" fmla="*/ 0 w 23"/>
                <a:gd name="T3" fmla="*/ 10 h 16"/>
                <a:gd name="T4" fmla="*/ 12 w 23"/>
                <a:gd name="T5" fmla="*/ 15 h 16"/>
                <a:gd name="T6" fmla="*/ 17 w 23"/>
                <a:gd name="T7" fmla="*/ 16 h 16"/>
                <a:gd name="T8" fmla="*/ 15 w 23"/>
                <a:gd name="T9" fmla="*/ 16 h 16"/>
                <a:gd name="T10" fmla="*/ 20 w 23"/>
                <a:gd name="T11" fmla="*/ 5 h 16"/>
                <a:gd name="T12" fmla="*/ 17 w 23"/>
                <a:gd name="T13" fmla="*/ 4 h 16"/>
                <a:gd name="T14" fmla="*/ 17 w 23"/>
                <a:gd name="T15" fmla="*/ 10 h 16"/>
                <a:gd name="T16" fmla="*/ 23 w 23"/>
                <a:gd name="T17" fmla="*/ 6 h 16"/>
                <a:gd name="T18" fmla="*/ 6 w 23"/>
                <a:gd name="T19" fmla="*/ 0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16"/>
                <a:gd name="T32" fmla="*/ 23 w 23"/>
                <a:gd name="T33" fmla="*/ 16 h 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16">
                  <a:moveTo>
                    <a:pt x="6" y="0"/>
                  </a:moveTo>
                  <a:lnTo>
                    <a:pt x="0" y="10"/>
                  </a:lnTo>
                  <a:lnTo>
                    <a:pt x="12" y="15"/>
                  </a:lnTo>
                  <a:lnTo>
                    <a:pt x="17" y="16"/>
                  </a:lnTo>
                  <a:lnTo>
                    <a:pt x="15" y="16"/>
                  </a:lnTo>
                  <a:lnTo>
                    <a:pt x="20" y="5"/>
                  </a:lnTo>
                  <a:lnTo>
                    <a:pt x="17" y="4"/>
                  </a:lnTo>
                  <a:lnTo>
                    <a:pt x="17" y="10"/>
                  </a:lnTo>
                  <a:lnTo>
                    <a:pt x="23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46" name="Freeform 54"/>
            <p:cNvSpPr>
              <a:spLocks/>
            </p:cNvSpPr>
            <p:nvPr/>
          </p:nvSpPr>
          <p:spPr bwMode="auto">
            <a:xfrm>
              <a:off x="3801" y="3780"/>
              <a:ext cx="20" cy="15"/>
            </a:xfrm>
            <a:custGeom>
              <a:avLst/>
              <a:gdLst>
                <a:gd name="T0" fmla="*/ 5 w 20"/>
                <a:gd name="T1" fmla="*/ 0 h 15"/>
                <a:gd name="T2" fmla="*/ 0 w 20"/>
                <a:gd name="T3" fmla="*/ 12 h 15"/>
                <a:gd name="T4" fmla="*/ 16 w 20"/>
                <a:gd name="T5" fmla="*/ 15 h 15"/>
                <a:gd name="T6" fmla="*/ 20 w 20"/>
                <a:gd name="T7" fmla="*/ 4 h 15"/>
                <a:gd name="T8" fmla="*/ 5 w 20"/>
                <a:gd name="T9" fmla="*/ 0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5"/>
                <a:gd name="T17" fmla="*/ 20 w 20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5">
                  <a:moveTo>
                    <a:pt x="5" y="0"/>
                  </a:moveTo>
                  <a:lnTo>
                    <a:pt x="0" y="12"/>
                  </a:lnTo>
                  <a:lnTo>
                    <a:pt x="16" y="15"/>
                  </a:lnTo>
                  <a:lnTo>
                    <a:pt x="20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47" name="Freeform 55"/>
            <p:cNvSpPr>
              <a:spLocks/>
            </p:cNvSpPr>
            <p:nvPr/>
          </p:nvSpPr>
          <p:spPr bwMode="auto">
            <a:xfrm>
              <a:off x="3831" y="3788"/>
              <a:ext cx="20" cy="15"/>
            </a:xfrm>
            <a:custGeom>
              <a:avLst/>
              <a:gdLst>
                <a:gd name="T0" fmla="*/ 4 w 20"/>
                <a:gd name="T1" fmla="*/ 0 h 15"/>
                <a:gd name="T2" fmla="*/ 0 w 20"/>
                <a:gd name="T3" fmla="*/ 11 h 15"/>
                <a:gd name="T4" fmla="*/ 15 w 20"/>
                <a:gd name="T5" fmla="*/ 15 h 15"/>
                <a:gd name="T6" fmla="*/ 20 w 20"/>
                <a:gd name="T7" fmla="*/ 4 h 15"/>
                <a:gd name="T8" fmla="*/ 4 w 20"/>
                <a:gd name="T9" fmla="*/ 0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5"/>
                <a:gd name="T17" fmla="*/ 20 w 20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5">
                  <a:moveTo>
                    <a:pt x="4" y="0"/>
                  </a:moveTo>
                  <a:lnTo>
                    <a:pt x="0" y="11"/>
                  </a:lnTo>
                  <a:lnTo>
                    <a:pt x="15" y="15"/>
                  </a:lnTo>
                  <a:lnTo>
                    <a:pt x="2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48" name="Freeform 56"/>
            <p:cNvSpPr>
              <a:spLocks/>
            </p:cNvSpPr>
            <p:nvPr/>
          </p:nvSpPr>
          <p:spPr bwMode="auto">
            <a:xfrm>
              <a:off x="3862" y="3794"/>
              <a:ext cx="18" cy="13"/>
            </a:xfrm>
            <a:custGeom>
              <a:avLst/>
              <a:gdLst>
                <a:gd name="T0" fmla="*/ 3 w 18"/>
                <a:gd name="T1" fmla="*/ 0 h 13"/>
                <a:gd name="T2" fmla="*/ 0 w 18"/>
                <a:gd name="T3" fmla="*/ 11 h 13"/>
                <a:gd name="T4" fmla="*/ 15 w 18"/>
                <a:gd name="T5" fmla="*/ 13 h 13"/>
                <a:gd name="T6" fmla="*/ 18 w 18"/>
                <a:gd name="T7" fmla="*/ 1 h 13"/>
                <a:gd name="T8" fmla="*/ 3 w 18"/>
                <a:gd name="T9" fmla="*/ 0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3"/>
                <a:gd name="T17" fmla="*/ 18 w 18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3">
                  <a:moveTo>
                    <a:pt x="3" y="0"/>
                  </a:moveTo>
                  <a:lnTo>
                    <a:pt x="0" y="11"/>
                  </a:lnTo>
                  <a:lnTo>
                    <a:pt x="15" y="13"/>
                  </a:lnTo>
                  <a:lnTo>
                    <a:pt x="18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49" name="Freeform 57"/>
            <p:cNvSpPr>
              <a:spLocks/>
            </p:cNvSpPr>
            <p:nvPr/>
          </p:nvSpPr>
          <p:spPr bwMode="auto">
            <a:xfrm>
              <a:off x="3892" y="3797"/>
              <a:ext cx="17" cy="14"/>
            </a:xfrm>
            <a:custGeom>
              <a:avLst/>
              <a:gdLst>
                <a:gd name="T0" fmla="*/ 2 w 17"/>
                <a:gd name="T1" fmla="*/ 0 h 14"/>
                <a:gd name="T2" fmla="*/ 0 w 17"/>
                <a:gd name="T3" fmla="*/ 12 h 14"/>
                <a:gd name="T4" fmla="*/ 16 w 17"/>
                <a:gd name="T5" fmla="*/ 14 h 14"/>
                <a:gd name="T6" fmla="*/ 17 w 17"/>
                <a:gd name="T7" fmla="*/ 1 h 14"/>
                <a:gd name="T8" fmla="*/ 2 w 17"/>
                <a:gd name="T9" fmla="*/ 0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4"/>
                <a:gd name="T17" fmla="*/ 17 w 17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4">
                  <a:moveTo>
                    <a:pt x="2" y="0"/>
                  </a:moveTo>
                  <a:lnTo>
                    <a:pt x="0" y="12"/>
                  </a:lnTo>
                  <a:lnTo>
                    <a:pt x="16" y="14"/>
                  </a:lnTo>
                  <a:lnTo>
                    <a:pt x="17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50" name="Freeform 58"/>
            <p:cNvSpPr>
              <a:spLocks/>
            </p:cNvSpPr>
            <p:nvPr/>
          </p:nvSpPr>
          <p:spPr bwMode="auto">
            <a:xfrm>
              <a:off x="3925" y="3799"/>
              <a:ext cx="15" cy="14"/>
            </a:xfrm>
            <a:custGeom>
              <a:avLst/>
              <a:gdLst>
                <a:gd name="T0" fmla="*/ 0 w 15"/>
                <a:gd name="T1" fmla="*/ 0 h 14"/>
                <a:gd name="T2" fmla="*/ 0 w 15"/>
                <a:gd name="T3" fmla="*/ 13 h 14"/>
                <a:gd name="T4" fmla="*/ 15 w 15"/>
                <a:gd name="T5" fmla="*/ 14 h 14"/>
                <a:gd name="T6" fmla="*/ 15 w 15"/>
                <a:gd name="T7" fmla="*/ 1 h 14"/>
                <a:gd name="T8" fmla="*/ 0 w 15"/>
                <a:gd name="T9" fmla="*/ 0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"/>
                <a:gd name="T16" fmla="*/ 0 h 14"/>
                <a:gd name="T17" fmla="*/ 15 w 15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" h="14">
                  <a:moveTo>
                    <a:pt x="0" y="0"/>
                  </a:moveTo>
                  <a:lnTo>
                    <a:pt x="0" y="13"/>
                  </a:lnTo>
                  <a:lnTo>
                    <a:pt x="15" y="14"/>
                  </a:lnTo>
                  <a:lnTo>
                    <a:pt x="15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51" name="Rectangle 59"/>
            <p:cNvSpPr>
              <a:spLocks noChangeArrowheads="1"/>
            </p:cNvSpPr>
            <p:nvPr/>
          </p:nvSpPr>
          <p:spPr bwMode="auto">
            <a:xfrm>
              <a:off x="3956" y="3800"/>
              <a:ext cx="15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7952" name="Rectangle 60"/>
            <p:cNvSpPr>
              <a:spLocks noChangeArrowheads="1"/>
            </p:cNvSpPr>
            <p:nvPr/>
          </p:nvSpPr>
          <p:spPr bwMode="auto">
            <a:xfrm>
              <a:off x="3986" y="3802"/>
              <a:ext cx="16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7953" name="Rectangle 61"/>
            <p:cNvSpPr>
              <a:spLocks noChangeArrowheads="1"/>
            </p:cNvSpPr>
            <p:nvPr/>
          </p:nvSpPr>
          <p:spPr bwMode="auto">
            <a:xfrm>
              <a:off x="4017" y="3802"/>
              <a:ext cx="16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7954" name="Freeform 62"/>
            <p:cNvSpPr>
              <a:spLocks/>
            </p:cNvSpPr>
            <p:nvPr/>
          </p:nvSpPr>
          <p:spPr bwMode="auto">
            <a:xfrm>
              <a:off x="4047" y="3803"/>
              <a:ext cx="6" cy="13"/>
            </a:xfrm>
            <a:custGeom>
              <a:avLst/>
              <a:gdLst>
                <a:gd name="T0" fmla="*/ 1 w 6"/>
                <a:gd name="T1" fmla="*/ 0 h 13"/>
                <a:gd name="T2" fmla="*/ 0 w 6"/>
                <a:gd name="T3" fmla="*/ 13 h 13"/>
                <a:gd name="T4" fmla="*/ 4 w 6"/>
                <a:gd name="T5" fmla="*/ 13 h 13"/>
                <a:gd name="T6" fmla="*/ 6 w 6"/>
                <a:gd name="T7" fmla="*/ 0 h 13"/>
                <a:gd name="T8" fmla="*/ 1 w 6"/>
                <a:gd name="T9" fmla="*/ 0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13"/>
                <a:gd name="T17" fmla="*/ 6 w 6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13">
                  <a:moveTo>
                    <a:pt x="1" y="0"/>
                  </a:moveTo>
                  <a:lnTo>
                    <a:pt x="0" y="13"/>
                  </a:lnTo>
                  <a:lnTo>
                    <a:pt x="4" y="13"/>
                  </a:lnTo>
                  <a:lnTo>
                    <a:pt x="6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7908" name="Freeform 64"/>
          <p:cNvSpPr>
            <a:spLocks/>
          </p:cNvSpPr>
          <p:nvPr/>
        </p:nvSpPr>
        <p:spPr bwMode="auto">
          <a:xfrm>
            <a:off x="6600156" y="6161087"/>
            <a:ext cx="271462" cy="58738"/>
          </a:xfrm>
          <a:custGeom>
            <a:avLst/>
            <a:gdLst>
              <a:gd name="T0" fmla="*/ 0 w 171"/>
              <a:gd name="T1" fmla="*/ 2147483646 h 37"/>
              <a:gd name="T2" fmla="*/ 2147483646 w 171"/>
              <a:gd name="T3" fmla="*/ 2147483646 h 37"/>
              <a:gd name="T4" fmla="*/ 2147483646 w 171"/>
              <a:gd name="T5" fmla="*/ 2147483646 h 37"/>
              <a:gd name="T6" fmla="*/ 2147483646 w 171"/>
              <a:gd name="T7" fmla="*/ 0 h 37"/>
              <a:gd name="T8" fmla="*/ 0 w 171"/>
              <a:gd name="T9" fmla="*/ 2147483646 h 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1"/>
              <a:gd name="T16" fmla="*/ 0 h 37"/>
              <a:gd name="T17" fmla="*/ 171 w 171"/>
              <a:gd name="T18" fmla="*/ 37 h 3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1" h="37">
                <a:moveTo>
                  <a:pt x="0" y="25"/>
                </a:moveTo>
                <a:lnTo>
                  <a:pt x="1" y="37"/>
                </a:lnTo>
                <a:lnTo>
                  <a:pt x="171" y="11"/>
                </a:lnTo>
                <a:lnTo>
                  <a:pt x="169" y="0"/>
                </a:lnTo>
                <a:lnTo>
                  <a:pt x="0" y="2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09" name="Freeform 65"/>
          <p:cNvSpPr>
            <a:spLocks/>
          </p:cNvSpPr>
          <p:nvPr/>
        </p:nvSpPr>
        <p:spPr bwMode="auto">
          <a:xfrm>
            <a:off x="7243093" y="5497512"/>
            <a:ext cx="107950" cy="55563"/>
          </a:xfrm>
          <a:custGeom>
            <a:avLst/>
            <a:gdLst>
              <a:gd name="T0" fmla="*/ 2147483646 w 68"/>
              <a:gd name="T1" fmla="*/ 0 h 35"/>
              <a:gd name="T2" fmla="*/ 0 w 68"/>
              <a:gd name="T3" fmla="*/ 2147483646 h 35"/>
              <a:gd name="T4" fmla="*/ 2147483646 w 68"/>
              <a:gd name="T5" fmla="*/ 2147483646 h 35"/>
              <a:gd name="T6" fmla="*/ 2147483646 w 68"/>
              <a:gd name="T7" fmla="*/ 2147483646 h 35"/>
              <a:gd name="T8" fmla="*/ 2147483646 w 68"/>
              <a:gd name="T9" fmla="*/ 0 h 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8"/>
              <a:gd name="T16" fmla="*/ 0 h 35"/>
              <a:gd name="T17" fmla="*/ 68 w 68"/>
              <a:gd name="T18" fmla="*/ 35 h 3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8" h="35">
                <a:moveTo>
                  <a:pt x="6" y="0"/>
                </a:moveTo>
                <a:lnTo>
                  <a:pt x="0" y="10"/>
                </a:lnTo>
                <a:lnTo>
                  <a:pt x="62" y="35"/>
                </a:lnTo>
                <a:lnTo>
                  <a:pt x="68" y="25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10" name="Freeform 66"/>
          <p:cNvSpPr>
            <a:spLocks/>
          </p:cNvSpPr>
          <p:nvPr/>
        </p:nvSpPr>
        <p:spPr bwMode="auto">
          <a:xfrm>
            <a:off x="7562181" y="5668962"/>
            <a:ext cx="106362" cy="55563"/>
          </a:xfrm>
          <a:custGeom>
            <a:avLst/>
            <a:gdLst>
              <a:gd name="T0" fmla="*/ 2147483646 w 67"/>
              <a:gd name="T1" fmla="*/ 0 h 35"/>
              <a:gd name="T2" fmla="*/ 0 w 67"/>
              <a:gd name="T3" fmla="*/ 2147483646 h 35"/>
              <a:gd name="T4" fmla="*/ 2147483646 w 67"/>
              <a:gd name="T5" fmla="*/ 2147483646 h 35"/>
              <a:gd name="T6" fmla="*/ 2147483646 w 67"/>
              <a:gd name="T7" fmla="*/ 2147483646 h 35"/>
              <a:gd name="T8" fmla="*/ 2147483646 w 67"/>
              <a:gd name="T9" fmla="*/ 0 h 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"/>
              <a:gd name="T16" fmla="*/ 0 h 35"/>
              <a:gd name="T17" fmla="*/ 67 w 67"/>
              <a:gd name="T18" fmla="*/ 35 h 3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" h="35">
                <a:moveTo>
                  <a:pt x="6" y="0"/>
                </a:moveTo>
                <a:lnTo>
                  <a:pt x="0" y="10"/>
                </a:lnTo>
                <a:lnTo>
                  <a:pt x="61" y="35"/>
                </a:lnTo>
                <a:lnTo>
                  <a:pt x="67" y="25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7911" name="Group 73"/>
          <p:cNvGrpSpPr>
            <a:grpSpLocks/>
          </p:cNvGrpSpPr>
          <p:nvPr/>
        </p:nvGrpSpPr>
        <p:grpSpPr bwMode="auto">
          <a:xfrm>
            <a:off x="7328818" y="5537200"/>
            <a:ext cx="238125" cy="136525"/>
            <a:chOff x="4557" y="3386"/>
            <a:chExt cx="150" cy="86"/>
          </a:xfrm>
        </p:grpSpPr>
        <p:sp>
          <p:nvSpPr>
            <p:cNvPr id="37931" name="Freeform 67"/>
            <p:cNvSpPr>
              <a:spLocks/>
            </p:cNvSpPr>
            <p:nvPr/>
          </p:nvSpPr>
          <p:spPr bwMode="auto">
            <a:xfrm>
              <a:off x="4557" y="3386"/>
              <a:ext cx="20" cy="17"/>
            </a:xfrm>
            <a:custGeom>
              <a:avLst/>
              <a:gdLst>
                <a:gd name="T0" fmla="*/ 8 w 20"/>
                <a:gd name="T1" fmla="*/ 0 h 17"/>
                <a:gd name="T2" fmla="*/ 0 w 20"/>
                <a:gd name="T3" fmla="*/ 10 h 17"/>
                <a:gd name="T4" fmla="*/ 12 w 20"/>
                <a:gd name="T5" fmla="*/ 17 h 17"/>
                <a:gd name="T6" fmla="*/ 20 w 20"/>
                <a:gd name="T7" fmla="*/ 7 h 17"/>
                <a:gd name="T8" fmla="*/ 8 w 20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7"/>
                <a:gd name="T17" fmla="*/ 20 w 20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7">
                  <a:moveTo>
                    <a:pt x="8" y="0"/>
                  </a:moveTo>
                  <a:lnTo>
                    <a:pt x="0" y="10"/>
                  </a:lnTo>
                  <a:lnTo>
                    <a:pt x="12" y="17"/>
                  </a:lnTo>
                  <a:lnTo>
                    <a:pt x="20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32" name="Freeform 68"/>
            <p:cNvSpPr>
              <a:spLocks/>
            </p:cNvSpPr>
            <p:nvPr/>
          </p:nvSpPr>
          <p:spPr bwMode="auto">
            <a:xfrm>
              <a:off x="4582" y="3400"/>
              <a:ext cx="21" cy="17"/>
            </a:xfrm>
            <a:custGeom>
              <a:avLst/>
              <a:gdLst>
                <a:gd name="T0" fmla="*/ 8 w 21"/>
                <a:gd name="T1" fmla="*/ 0 h 17"/>
                <a:gd name="T2" fmla="*/ 0 w 21"/>
                <a:gd name="T3" fmla="*/ 10 h 17"/>
                <a:gd name="T4" fmla="*/ 14 w 21"/>
                <a:gd name="T5" fmla="*/ 17 h 17"/>
                <a:gd name="T6" fmla="*/ 21 w 21"/>
                <a:gd name="T7" fmla="*/ 7 h 17"/>
                <a:gd name="T8" fmla="*/ 8 w 21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17"/>
                <a:gd name="T17" fmla="*/ 21 w 21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17">
                  <a:moveTo>
                    <a:pt x="8" y="0"/>
                  </a:moveTo>
                  <a:lnTo>
                    <a:pt x="0" y="10"/>
                  </a:lnTo>
                  <a:lnTo>
                    <a:pt x="14" y="17"/>
                  </a:lnTo>
                  <a:lnTo>
                    <a:pt x="21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33" name="Freeform 69"/>
            <p:cNvSpPr>
              <a:spLocks/>
            </p:cNvSpPr>
            <p:nvPr/>
          </p:nvSpPr>
          <p:spPr bwMode="auto">
            <a:xfrm>
              <a:off x="4608" y="3414"/>
              <a:ext cx="20" cy="17"/>
            </a:xfrm>
            <a:custGeom>
              <a:avLst/>
              <a:gdLst>
                <a:gd name="T0" fmla="*/ 8 w 20"/>
                <a:gd name="T1" fmla="*/ 0 h 17"/>
                <a:gd name="T2" fmla="*/ 0 w 20"/>
                <a:gd name="T3" fmla="*/ 10 h 17"/>
                <a:gd name="T4" fmla="*/ 12 w 20"/>
                <a:gd name="T5" fmla="*/ 17 h 17"/>
                <a:gd name="T6" fmla="*/ 20 w 20"/>
                <a:gd name="T7" fmla="*/ 6 h 17"/>
                <a:gd name="T8" fmla="*/ 8 w 20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7"/>
                <a:gd name="T17" fmla="*/ 20 w 20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7">
                  <a:moveTo>
                    <a:pt x="8" y="0"/>
                  </a:moveTo>
                  <a:lnTo>
                    <a:pt x="0" y="10"/>
                  </a:lnTo>
                  <a:lnTo>
                    <a:pt x="12" y="17"/>
                  </a:lnTo>
                  <a:lnTo>
                    <a:pt x="20" y="6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34" name="Freeform 70"/>
            <p:cNvSpPr>
              <a:spLocks/>
            </p:cNvSpPr>
            <p:nvPr/>
          </p:nvSpPr>
          <p:spPr bwMode="auto">
            <a:xfrm>
              <a:off x="4634" y="3428"/>
              <a:ext cx="20" cy="17"/>
            </a:xfrm>
            <a:custGeom>
              <a:avLst/>
              <a:gdLst>
                <a:gd name="T0" fmla="*/ 8 w 20"/>
                <a:gd name="T1" fmla="*/ 0 h 17"/>
                <a:gd name="T2" fmla="*/ 0 w 20"/>
                <a:gd name="T3" fmla="*/ 10 h 17"/>
                <a:gd name="T4" fmla="*/ 13 w 20"/>
                <a:gd name="T5" fmla="*/ 17 h 17"/>
                <a:gd name="T6" fmla="*/ 20 w 20"/>
                <a:gd name="T7" fmla="*/ 6 h 17"/>
                <a:gd name="T8" fmla="*/ 8 w 20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7"/>
                <a:gd name="T17" fmla="*/ 20 w 20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7">
                  <a:moveTo>
                    <a:pt x="8" y="0"/>
                  </a:moveTo>
                  <a:lnTo>
                    <a:pt x="0" y="10"/>
                  </a:lnTo>
                  <a:lnTo>
                    <a:pt x="13" y="17"/>
                  </a:lnTo>
                  <a:lnTo>
                    <a:pt x="20" y="6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35" name="Freeform 71"/>
            <p:cNvSpPr>
              <a:spLocks/>
            </p:cNvSpPr>
            <p:nvPr/>
          </p:nvSpPr>
          <p:spPr bwMode="auto">
            <a:xfrm>
              <a:off x="4660" y="3442"/>
              <a:ext cx="21" cy="16"/>
            </a:xfrm>
            <a:custGeom>
              <a:avLst/>
              <a:gdLst>
                <a:gd name="T0" fmla="*/ 8 w 21"/>
                <a:gd name="T1" fmla="*/ 0 h 16"/>
                <a:gd name="T2" fmla="*/ 0 w 21"/>
                <a:gd name="T3" fmla="*/ 10 h 16"/>
                <a:gd name="T4" fmla="*/ 13 w 21"/>
                <a:gd name="T5" fmla="*/ 16 h 16"/>
                <a:gd name="T6" fmla="*/ 21 w 21"/>
                <a:gd name="T7" fmla="*/ 6 h 16"/>
                <a:gd name="T8" fmla="*/ 8 w 21"/>
                <a:gd name="T9" fmla="*/ 0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16"/>
                <a:gd name="T17" fmla="*/ 21 w 21"/>
                <a:gd name="T18" fmla="*/ 16 h 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16">
                  <a:moveTo>
                    <a:pt x="8" y="0"/>
                  </a:moveTo>
                  <a:lnTo>
                    <a:pt x="0" y="10"/>
                  </a:lnTo>
                  <a:lnTo>
                    <a:pt x="13" y="16"/>
                  </a:lnTo>
                  <a:lnTo>
                    <a:pt x="21" y="6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36" name="Freeform 72"/>
            <p:cNvSpPr>
              <a:spLocks/>
            </p:cNvSpPr>
            <p:nvPr/>
          </p:nvSpPr>
          <p:spPr bwMode="auto">
            <a:xfrm>
              <a:off x="4685" y="3455"/>
              <a:ext cx="22" cy="17"/>
            </a:xfrm>
            <a:custGeom>
              <a:avLst/>
              <a:gdLst>
                <a:gd name="T0" fmla="*/ 8 w 22"/>
                <a:gd name="T1" fmla="*/ 0 h 17"/>
                <a:gd name="T2" fmla="*/ 0 w 22"/>
                <a:gd name="T3" fmla="*/ 10 h 17"/>
                <a:gd name="T4" fmla="*/ 14 w 22"/>
                <a:gd name="T5" fmla="*/ 17 h 17"/>
                <a:gd name="T6" fmla="*/ 22 w 22"/>
                <a:gd name="T7" fmla="*/ 7 h 17"/>
                <a:gd name="T8" fmla="*/ 8 w 22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17"/>
                <a:gd name="T17" fmla="*/ 22 w 22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17">
                  <a:moveTo>
                    <a:pt x="8" y="0"/>
                  </a:moveTo>
                  <a:lnTo>
                    <a:pt x="0" y="10"/>
                  </a:lnTo>
                  <a:lnTo>
                    <a:pt x="14" y="17"/>
                  </a:lnTo>
                  <a:lnTo>
                    <a:pt x="22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7912" name="Freeform 74"/>
          <p:cNvSpPr>
            <a:spLocks/>
          </p:cNvSpPr>
          <p:nvPr/>
        </p:nvSpPr>
        <p:spPr bwMode="auto">
          <a:xfrm>
            <a:off x="6962106" y="6110287"/>
            <a:ext cx="141287" cy="58738"/>
          </a:xfrm>
          <a:custGeom>
            <a:avLst/>
            <a:gdLst>
              <a:gd name="T0" fmla="*/ 0 w 89"/>
              <a:gd name="T1" fmla="*/ 2147483646 h 37"/>
              <a:gd name="T2" fmla="*/ 2147483646 w 89"/>
              <a:gd name="T3" fmla="*/ 2147483646 h 37"/>
              <a:gd name="T4" fmla="*/ 2147483646 w 89"/>
              <a:gd name="T5" fmla="*/ 2147483646 h 37"/>
              <a:gd name="T6" fmla="*/ 2147483646 w 89"/>
              <a:gd name="T7" fmla="*/ 0 h 37"/>
              <a:gd name="T8" fmla="*/ 0 w 89"/>
              <a:gd name="T9" fmla="*/ 2147483646 h 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"/>
              <a:gd name="T16" fmla="*/ 0 h 37"/>
              <a:gd name="T17" fmla="*/ 89 w 89"/>
              <a:gd name="T18" fmla="*/ 37 h 3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" h="37">
                <a:moveTo>
                  <a:pt x="0" y="26"/>
                </a:moveTo>
                <a:lnTo>
                  <a:pt x="4" y="37"/>
                </a:lnTo>
                <a:lnTo>
                  <a:pt x="89" y="12"/>
                </a:lnTo>
                <a:lnTo>
                  <a:pt x="85" y="0"/>
                </a:lnTo>
                <a:lnTo>
                  <a:pt x="0" y="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13" name="Freeform 75"/>
          <p:cNvSpPr>
            <a:spLocks/>
          </p:cNvSpPr>
          <p:nvPr/>
        </p:nvSpPr>
        <p:spPr bwMode="auto">
          <a:xfrm>
            <a:off x="7535193" y="5770562"/>
            <a:ext cx="139700" cy="104775"/>
          </a:xfrm>
          <a:custGeom>
            <a:avLst/>
            <a:gdLst>
              <a:gd name="T0" fmla="*/ 0 w 88"/>
              <a:gd name="T1" fmla="*/ 2147483646 h 66"/>
              <a:gd name="T2" fmla="*/ 2147483646 w 88"/>
              <a:gd name="T3" fmla="*/ 2147483646 h 66"/>
              <a:gd name="T4" fmla="*/ 2147483646 w 88"/>
              <a:gd name="T5" fmla="*/ 2147483646 h 66"/>
              <a:gd name="T6" fmla="*/ 2147483646 w 88"/>
              <a:gd name="T7" fmla="*/ 0 h 66"/>
              <a:gd name="T8" fmla="*/ 0 w 88"/>
              <a:gd name="T9" fmla="*/ 2147483646 h 6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8"/>
              <a:gd name="T16" fmla="*/ 0 h 66"/>
              <a:gd name="T17" fmla="*/ 88 w 88"/>
              <a:gd name="T18" fmla="*/ 66 h 6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8" h="66">
                <a:moveTo>
                  <a:pt x="0" y="57"/>
                </a:moveTo>
                <a:lnTo>
                  <a:pt x="10" y="66"/>
                </a:lnTo>
                <a:lnTo>
                  <a:pt x="88" y="9"/>
                </a:lnTo>
                <a:lnTo>
                  <a:pt x="77" y="0"/>
                </a:lnTo>
                <a:lnTo>
                  <a:pt x="0" y="5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7914" name="Group 86"/>
          <p:cNvGrpSpPr>
            <a:grpSpLocks/>
          </p:cNvGrpSpPr>
          <p:nvPr/>
        </p:nvGrpSpPr>
        <p:grpSpPr bwMode="auto">
          <a:xfrm>
            <a:off x="7120856" y="5880100"/>
            <a:ext cx="398462" cy="227012"/>
            <a:chOff x="4426" y="3602"/>
            <a:chExt cx="251" cy="143"/>
          </a:xfrm>
        </p:grpSpPr>
        <p:sp>
          <p:nvSpPr>
            <p:cNvPr id="37921" name="Freeform 76"/>
            <p:cNvSpPr>
              <a:spLocks/>
            </p:cNvSpPr>
            <p:nvPr/>
          </p:nvSpPr>
          <p:spPr bwMode="auto">
            <a:xfrm>
              <a:off x="4426" y="3727"/>
              <a:ext cx="20" cy="18"/>
            </a:xfrm>
            <a:custGeom>
              <a:avLst/>
              <a:gdLst>
                <a:gd name="T0" fmla="*/ 0 w 20"/>
                <a:gd name="T1" fmla="*/ 8 h 18"/>
                <a:gd name="T2" fmla="*/ 8 w 20"/>
                <a:gd name="T3" fmla="*/ 18 h 18"/>
                <a:gd name="T4" fmla="*/ 20 w 20"/>
                <a:gd name="T5" fmla="*/ 10 h 18"/>
                <a:gd name="T6" fmla="*/ 12 w 20"/>
                <a:gd name="T7" fmla="*/ 0 h 18"/>
                <a:gd name="T8" fmla="*/ 0 w 20"/>
                <a:gd name="T9" fmla="*/ 8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8"/>
                <a:gd name="T17" fmla="*/ 20 w 20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8">
                  <a:moveTo>
                    <a:pt x="0" y="8"/>
                  </a:moveTo>
                  <a:lnTo>
                    <a:pt x="8" y="18"/>
                  </a:lnTo>
                  <a:lnTo>
                    <a:pt x="20" y="10"/>
                  </a:lnTo>
                  <a:lnTo>
                    <a:pt x="12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22" name="Freeform 77"/>
            <p:cNvSpPr>
              <a:spLocks/>
            </p:cNvSpPr>
            <p:nvPr/>
          </p:nvSpPr>
          <p:spPr bwMode="auto">
            <a:xfrm>
              <a:off x="4451" y="3713"/>
              <a:ext cx="20" cy="18"/>
            </a:xfrm>
            <a:custGeom>
              <a:avLst/>
              <a:gdLst>
                <a:gd name="T0" fmla="*/ 0 w 20"/>
                <a:gd name="T1" fmla="*/ 8 h 18"/>
                <a:gd name="T2" fmla="*/ 7 w 20"/>
                <a:gd name="T3" fmla="*/ 18 h 18"/>
                <a:gd name="T4" fmla="*/ 20 w 20"/>
                <a:gd name="T5" fmla="*/ 10 h 18"/>
                <a:gd name="T6" fmla="*/ 12 w 20"/>
                <a:gd name="T7" fmla="*/ 0 h 18"/>
                <a:gd name="T8" fmla="*/ 0 w 20"/>
                <a:gd name="T9" fmla="*/ 8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8"/>
                <a:gd name="T17" fmla="*/ 20 w 20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8">
                  <a:moveTo>
                    <a:pt x="0" y="8"/>
                  </a:moveTo>
                  <a:lnTo>
                    <a:pt x="7" y="18"/>
                  </a:lnTo>
                  <a:lnTo>
                    <a:pt x="20" y="10"/>
                  </a:lnTo>
                  <a:lnTo>
                    <a:pt x="12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23" name="Freeform 78"/>
            <p:cNvSpPr>
              <a:spLocks/>
            </p:cNvSpPr>
            <p:nvPr/>
          </p:nvSpPr>
          <p:spPr bwMode="auto">
            <a:xfrm>
              <a:off x="4477" y="3699"/>
              <a:ext cx="20" cy="18"/>
            </a:xfrm>
            <a:custGeom>
              <a:avLst/>
              <a:gdLst>
                <a:gd name="T0" fmla="*/ 0 w 20"/>
                <a:gd name="T1" fmla="*/ 8 h 18"/>
                <a:gd name="T2" fmla="*/ 8 w 20"/>
                <a:gd name="T3" fmla="*/ 18 h 18"/>
                <a:gd name="T4" fmla="*/ 20 w 20"/>
                <a:gd name="T5" fmla="*/ 10 h 18"/>
                <a:gd name="T6" fmla="*/ 12 w 20"/>
                <a:gd name="T7" fmla="*/ 0 h 18"/>
                <a:gd name="T8" fmla="*/ 0 w 20"/>
                <a:gd name="T9" fmla="*/ 8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8"/>
                <a:gd name="T17" fmla="*/ 20 w 20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8">
                  <a:moveTo>
                    <a:pt x="0" y="8"/>
                  </a:moveTo>
                  <a:lnTo>
                    <a:pt x="8" y="18"/>
                  </a:lnTo>
                  <a:lnTo>
                    <a:pt x="20" y="10"/>
                  </a:lnTo>
                  <a:lnTo>
                    <a:pt x="12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24" name="Freeform 79"/>
            <p:cNvSpPr>
              <a:spLocks/>
            </p:cNvSpPr>
            <p:nvPr/>
          </p:nvSpPr>
          <p:spPr bwMode="auto">
            <a:xfrm>
              <a:off x="4502" y="3685"/>
              <a:ext cx="21" cy="18"/>
            </a:xfrm>
            <a:custGeom>
              <a:avLst/>
              <a:gdLst>
                <a:gd name="T0" fmla="*/ 0 w 21"/>
                <a:gd name="T1" fmla="*/ 8 h 18"/>
                <a:gd name="T2" fmla="*/ 7 w 21"/>
                <a:gd name="T3" fmla="*/ 18 h 18"/>
                <a:gd name="T4" fmla="*/ 21 w 21"/>
                <a:gd name="T5" fmla="*/ 10 h 18"/>
                <a:gd name="T6" fmla="*/ 13 w 21"/>
                <a:gd name="T7" fmla="*/ 0 h 18"/>
                <a:gd name="T8" fmla="*/ 0 w 21"/>
                <a:gd name="T9" fmla="*/ 8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18"/>
                <a:gd name="T17" fmla="*/ 21 w 21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18">
                  <a:moveTo>
                    <a:pt x="0" y="8"/>
                  </a:moveTo>
                  <a:lnTo>
                    <a:pt x="7" y="18"/>
                  </a:lnTo>
                  <a:lnTo>
                    <a:pt x="21" y="10"/>
                  </a:lnTo>
                  <a:lnTo>
                    <a:pt x="1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25" name="Freeform 80"/>
            <p:cNvSpPr>
              <a:spLocks/>
            </p:cNvSpPr>
            <p:nvPr/>
          </p:nvSpPr>
          <p:spPr bwMode="auto">
            <a:xfrm>
              <a:off x="4528" y="3671"/>
              <a:ext cx="20" cy="18"/>
            </a:xfrm>
            <a:custGeom>
              <a:avLst/>
              <a:gdLst>
                <a:gd name="T0" fmla="*/ 0 w 20"/>
                <a:gd name="T1" fmla="*/ 8 h 18"/>
                <a:gd name="T2" fmla="*/ 8 w 20"/>
                <a:gd name="T3" fmla="*/ 18 h 18"/>
                <a:gd name="T4" fmla="*/ 20 w 20"/>
                <a:gd name="T5" fmla="*/ 10 h 18"/>
                <a:gd name="T6" fmla="*/ 12 w 20"/>
                <a:gd name="T7" fmla="*/ 0 h 18"/>
                <a:gd name="T8" fmla="*/ 0 w 20"/>
                <a:gd name="T9" fmla="*/ 8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8"/>
                <a:gd name="T17" fmla="*/ 20 w 20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8">
                  <a:moveTo>
                    <a:pt x="0" y="8"/>
                  </a:moveTo>
                  <a:lnTo>
                    <a:pt x="8" y="18"/>
                  </a:lnTo>
                  <a:lnTo>
                    <a:pt x="20" y="10"/>
                  </a:lnTo>
                  <a:lnTo>
                    <a:pt x="12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26" name="Freeform 81"/>
            <p:cNvSpPr>
              <a:spLocks/>
            </p:cNvSpPr>
            <p:nvPr/>
          </p:nvSpPr>
          <p:spPr bwMode="auto">
            <a:xfrm>
              <a:off x="4554" y="3657"/>
              <a:ext cx="20" cy="18"/>
            </a:xfrm>
            <a:custGeom>
              <a:avLst/>
              <a:gdLst>
                <a:gd name="T0" fmla="*/ 0 w 20"/>
                <a:gd name="T1" fmla="*/ 8 h 18"/>
                <a:gd name="T2" fmla="*/ 8 w 20"/>
                <a:gd name="T3" fmla="*/ 18 h 18"/>
                <a:gd name="T4" fmla="*/ 20 w 20"/>
                <a:gd name="T5" fmla="*/ 10 h 18"/>
                <a:gd name="T6" fmla="*/ 12 w 20"/>
                <a:gd name="T7" fmla="*/ 0 h 18"/>
                <a:gd name="T8" fmla="*/ 0 w 20"/>
                <a:gd name="T9" fmla="*/ 8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8"/>
                <a:gd name="T17" fmla="*/ 20 w 20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8">
                  <a:moveTo>
                    <a:pt x="0" y="8"/>
                  </a:moveTo>
                  <a:lnTo>
                    <a:pt x="8" y="18"/>
                  </a:lnTo>
                  <a:lnTo>
                    <a:pt x="20" y="10"/>
                  </a:lnTo>
                  <a:lnTo>
                    <a:pt x="12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27" name="Freeform 82"/>
            <p:cNvSpPr>
              <a:spLocks/>
            </p:cNvSpPr>
            <p:nvPr/>
          </p:nvSpPr>
          <p:spPr bwMode="auto">
            <a:xfrm>
              <a:off x="4579" y="3643"/>
              <a:ext cx="21" cy="17"/>
            </a:xfrm>
            <a:custGeom>
              <a:avLst/>
              <a:gdLst>
                <a:gd name="T0" fmla="*/ 0 w 21"/>
                <a:gd name="T1" fmla="*/ 7 h 17"/>
                <a:gd name="T2" fmla="*/ 7 w 21"/>
                <a:gd name="T3" fmla="*/ 17 h 17"/>
                <a:gd name="T4" fmla="*/ 21 w 21"/>
                <a:gd name="T5" fmla="*/ 10 h 17"/>
                <a:gd name="T6" fmla="*/ 14 w 21"/>
                <a:gd name="T7" fmla="*/ 0 h 17"/>
                <a:gd name="T8" fmla="*/ 0 w 21"/>
                <a:gd name="T9" fmla="*/ 7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17"/>
                <a:gd name="T17" fmla="*/ 21 w 21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17">
                  <a:moveTo>
                    <a:pt x="0" y="7"/>
                  </a:moveTo>
                  <a:lnTo>
                    <a:pt x="7" y="17"/>
                  </a:lnTo>
                  <a:lnTo>
                    <a:pt x="21" y="10"/>
                  </a:lnTo>
                  <a:lnTo>
                    <a:pt x="14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28" name="Freeform 83"/>
            <p:cNvSpPr>
              <a:spLocks/>
            </p:cNvSpPr>
            <p:nvPr/>
          </p:nvSpPr>
          <p:spPr bwMode="auto">
            <a:xfrm>
              <a:off x="4605" y="3629"/>
              <a:ext cx="20" cy="17"/>
            </a:xfrm>
            <a:custGeom>
              <a:avLst/>
              <a:gdLst>
                <a:gd name="T0" fmla="*/ 0 w 20"/>
                <a:gd name="T1" fmla="*/ 7 h 17"/>
                <a:gd name="T2" fmla="*/ 8 w 20"/>
                <a:gd name="T3" fmla="*/ 17 h 17"/>
                <a:gd name="T4" fmla="*/ 20 w 20"/>
                <a:gd name="T5" fmla="*/ 11 h 17"/>
                <a:gd name="T6" fmla="*/ 12 w 20"/>
                <a:gd name="T7" fmla="*/ 0 h 17"/>
                <a:gd name="T8" fmla="*/ 0 w 20"/>
                <a:gd name="T9" fmla="*/ 7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7"/>
                <a:gd name="T17" fmla="*/ 20 w 20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7">
                  <a:moveTo>
                    <a:pt x="0" y="7"/>
                  </a:moveTo>
                  <a:lnTo>
                    <a:pt x="8" y="17"/>
                  </a:lnTo>
                  <a:lnTo>
                    <a:pt x="20" y="11"/>
                  </a:lnTo>
                  <a:lnTo>
                    <a:pt x="1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29" name="Freeform 84"/>
            <p:cNvSpPr>
              <a:spLocks/>
            </p:cNvSpPr>
            <p:nvPr/>
          </p:nvSpPr>
          <p:spPr bwMode="auto">
            <a:xfrm>
              <a:off x="4631" y="3615"/>
              <a:ext cx="20" cy="17"/>
            </a:xfrm>
            <a:custGeom>
              <a:avLst/>
              <a:gdLst>
                <a:gd name="T0" fmla="*/ 0 w 20"/>
                <a:gd name="T1" fmla="*/ 7 h 17"/>
                <a:gd name="T2" fmla="*/ 8 w 20"/>
                <a:gd name="T3" fmla="*/ 17 h 17"/>
                <a:gd name="T4" fmla="*/ 20 w 20"/>
                <a:gd name="T5" fmla="*/ 11 h 17"/>
                <a:gd name="T6" fmla="*/ 12 w 20"/>
                <a:gd name="T7" fmla="*/ 0 h 17"/>
                <a:gd name="T8" fmla="*/ 0 w 20"/>
                <a:gd name="T9" fmla="*/ 7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7"/>
                <a:gd name="T17" fmla="*/ 20 w 20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7">
                  <a:moveTo>
                    <a:pt x="0" y="7"/>
                  </a:moveTo>
                  <a:lnTo>
                    <a:pt x="8" y="17"/>
                  </a:lnTo>
                  <a:lnTo>
                    <a:pt x="20" y="11"/>
                  </a:lnTo>
                  <a:lnTo>
                    <a:pt x="1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30" name="Freeform 85"/>
            <p:cNvSpPr>
              <a:spLocks/>
            </p:cNvSpPr>
            <p:nvPr/>
          </p:nvSpPr>
          <p:spPr bwMode="auto">
            <a:xfrm>
              <a:off x="4656" y="3602"/>
              <a:ext cx="21" cy="16"/>
            </a:xfrm>
            <a:custGeom>
              <a:avLst/>
              <a:gdLst>
                <a:gd name="T0" fmla="*/ 0 w 21"/>
                <a:gd name="T1" fmla="*/ 6 h 16"/>
                <a:gd name="T2" fmla="*/ 8 w 21"/>
                <a:gd name="T3" fmla="*/ 16 h 16"/>
                <a:gd name="T4" fmla="*/ 21 w 21"/>
                <a:gd name="T5" fmla="*/ 10 h 16"/>
                <a:gd name="T6" fmla="*/ 14 w 21"/>
                <a:gd name="T7" fmla="*/ 0 h 16"/>
                <a:gd name="T8" fmla="*/ 0 w 21"/>
                <a:gd name="T9" fmla="*/ 6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16"/>
                <a:gd name="T17" fmla="*/ 21 w 21"/>
                <a:gd name="T18" fmla="*/ 16 h 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16">
                  <a:moveTo>
                    <a:pt x="0" y="6"/>
                  </a:moveTo>
                  <a:lnTo>
                    <a:pt x="8" y="16"/>
                  </a:lnTo>
                  <a:lnTo>
                    <a:pt x="21" y="10"/>
                  </a:lnTo>
                  <a:lnTo>
                    <a:pt x="14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7915" name="Freeform 87"/>
          <p:cNvSpPr>
            <a:spLocks/>
          </p:cNvSpPr>
          <p:nvPr/>
        </p:nvSpPr>
        <p:spPr bwMode="auto">
          <a:xfrm>
            <a:off x="5309518" y="5583237"/>
            <a:ext cx="1581150" cy="939800"/>
          </a:xfrm>
          <a:custGeom>
            <a:avLst/>
            <a:gdLst>
              <a:gd name="T0" fmla="*/ 2147483646 w 996"/>
              <a:gd name="T1" fmla="*/ 2147483646 h 592"/>
              <a:gd name="T2" fmla="*/ 2147483646 w 996"/>
              <a:gd name="T3" fmla="*/ 2147483646 h 592"/>
              <a:gd name="T4" fmla="*/ 2147483646 w 996"/>
              <a:gd name="T5" fmla="*/ 2147483646 h 592"/>
              <a:gd name="T6" fmla="*/ 2147483646 w 996"/>
              <a:gd name="T7" fmla="*/ 2147483646 h 592"/>
              <a:gd name="T8" fmla="*/ 2147483646 w 996"/>
              <a:gd name="T9" fmla="*/ 2147483646 h 592"/>
              <a:gd name="T10" fmla="*/ 2147483646 w 996"/>
              <a:gd name="T11" fmla="*/ 2147483646 h 592"/>
              <a:gd name="T12" fmla="*/ 2147483646 w 996"/>
              <a:gd name="T13" fmla="*/ 2147483646 h 592"/>
              <a:gd name="T14" fmla="*/ 2147483646 w 996"/>
              <a:gd name="T15" fmla="*/ 2147483646 h 592"/>
              <a:gd name="T16" fmla="*/ 2147483646 w 996"/>
              <a:gd name="T17" fmla="*/ 2147483646 h 592"/>
              <a:gd name="T18" fmla="*/ 2147483646 w 996"/>
              <a:gd name="T19" fmla="*/ 2147483646 h 592"/>
              <a:gd name="T20" fmla="*/ 2147483646 w 996"/>
              <a:gd name="T21" fmla="*/ 2147483646 h 592"/>
              <a:gd name="T22" fmla="*/ 2147483646 w 996"/>
              <a:gd name="T23" fmla="*/ 2147483646 h 592"/>
              <a:gd name="T24" fmla="*/ 2147483646 w 996"/>
              <a:gd name="T25" fmla="*/ 2147483646 h 592"/>
              <a:gd name="T26" fmla="*/ 2147483646 w 996"/>
              <a:gd name="T27" fmla="*/ 2147483646 h 592"/>
              <a:gd name="T28" fmla="*/ 2147483646 w 996"/>
              <a:gd name="T29" fmla="*/ 2147483646 h 592"/>
              <a:gd name="T30" fmla="*/ 2147483646 w 996"/>
              <a:gd name="T31" fmla="*/ 2147483646 h 592"/>
              <a:gd name="T32" fmla="*/ 2147483646 w 996"/>
              <a:gd name="T33" fmla="*/ 2147483646 h 592"/>
              <a:gd name="T34" fmla="*/ 2147483646 w 996"/>
              <a:gd name="T35" fmla="*/ 2147483646 h 592"/>
              <a:gd name="T36" fmla="*/ 2147483646 w 996"/>
              <a:gd name="T37" fmla="*/ 2147483646 h 592"/>
              <a:gd name="T38" fmla="*/ 2147483646 w 996"/>
              <a:gd name="T39" fmla="*/ 2147483646 h 592"/>
              <a:gd name="T40" fmla="*/ 2147483646 w 996"/>
              <a:gd name="T41" fmla="*/ 2147483646 h 592"/>
              <a:gd name="T42" fmla="*/ 2147483646 w 996"/>
              <a:gd name="T43" fmla="*/ 2147483646 h 592"/>
              <a:gd name="T44" fmla="*/ 2147483646 w 996"/>
              <a:gd name="T45" fmla="*/ 2147483646 h 592"/>
              <a:gd name="T46" fmla="*/ 2147483646 w 996"/>
              <a:gd name="T47" fmla="*/ 2147483646 h 592"/>
              <a:gd name="T48" fmla="*/ 2147483646 w 996"/>
              <a:gd name="T49" fmla="*/ 2147483646 h 592"/>
              <a:gd name="T50" fmla="*/ 2147483646 w 996"/>
              <a:gd name="T51" fmla="*/ 2147483646 h 592"/>
              <a:gd name="T52" fmla="*/ 2147483646 w 996"/>
              <a:gd name="T53" fmla="*/ 2147483646 h 592"/>
              <a:gd name="T54" fmla="*/ 2147483646 w 996"/>
              <a:gd name="T55" fmla="*/ 2147483646 h 592"/>
              <a:gd name="T56" fmla="*/ 2147483646 w 996"/>
              <a:gd name="T57" fmla="*/ 2147483646 h 592"/>
              <a:gd name="T58" fmla="*/ 2147483646 w 996"/>
              <a:gd name="T59" fmla="*/ 2147483646 h 592"/>
              <a:gd name="T60" fmla="*/ 2147483646 w 996"/>
              <a:gd name="T61" fmla="*/ 2147483646 h 592"/>
              <a:gd name="T62" fmla="*/ 2147483646 w 996"/>
              <a:gd name="T63" fmla="*/ 2147483646 h 592"/>
              <a:gd name="T64" fmla="*/ 2147483646 w 996"/>
              <a:gd name="T65" fmla="*/ 2147483646 h 592"/>
              <a:gd name="T66" fmla="*/ 2147483646 w 996"/>
              <a:gd name="T67" fmla="*/ 2147483646 h 592"/>
              <a:gd name="T68" fmla="*/ 2147483646 w 996"/>
              <a:gd name="T69" fmla="*/ 2147483646 h 592"/>
              <a:gd name="T70" fmla="*/ 2147483646 w 996"/>
              <a:gd name="T71" fmla="*/ 2147483646 h 592"/>
              <a:gd name="T72" fmla="*/ 2147483646 w 996"/>
              <a:gd name="T73" fmla="*/ 2147483646 h 592"/>
              <a:gd name="T74" fmla="*/ 2147483646 w 996"/>
              <a:gd name="T75" fmla="*/ 2147483646 h 592"/>
              <a:gd name="T76" fmla="*/ 2147483646 w 996"/>
              <a:gd name="T77" fmla="*/ 2147483646 h 592"/>
              <a:gd name="T78" fmla="*/ 2147483646 w 996"/>
              <a:gd name="T79" fmla="*/ 2147483646 h 592"/>
              <a:gd name="T80" fmla="*/ 2147483646 w 996"/>
              <a:gd name="T81" fmla="*/ 0 h 592"/>
              <a:gd name="T82" fmla="*/ 2147483646 w 996"/>
              <a:gd name="T83" fmla="*/ 2147483646 h 592"/>
              <a:gd name="T84" fmla="*/ 2147483646 w 996"/>
              <a:gd name="T85" fmla="*/ 2147483646 h 592"/>
              <a:gd name="T86" fmla="*/ 2147483646 w 996"/>
              <a:gd name="T87" fmla="*/ 2147483646 h 592"/>
              <a:gd name="T88" fmla="*/ 0 w 996"/>
              <a:gd name="T89" fmla="*/ 2147483646 h 592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996"/>
              <a:gd name="T136" fmla="*/ 0 h 592"/>
              <a:gd name="T137" fmla="*/ 996 w 996"/>
              <a:gd name="T138" fmla="*/ 592 h 592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996" h="592">
                <a:moveTo>
                  <a:pt x="0" y="92"/>
                </a:moveTo>
                <a:lnTo>
                  <a:pt x="7" y="102"/>
                </a:lnTo>
                <a:lnTo>
                  <a:pt x="58" y="75"/>
                </a:lnTo>
                <a:lnTo>
                  <a:pt x="85" y="64"/>
                </a:lnTo>
                <a:lnTo>
                  <a:pt x="109" y="52"/>
                </a:lnTo>
                <a:lnTo>
                  <a:pt x="134" y="42"/>
                </a:lnTo>
                <a:lnTo>
                  <a:pt x="129" y="38"/>
                </a:lnTo>
                <a:lnTo>
                  <a:pt x="129" y="45"/>
                </a:lnTo>
                <a:lnTo>
                  <a:pt x="154" y="37"/>
                </a:lnTo>
                <a:lnTo>
                  <a:pt x="179" y="31"/>
                </a:lnTo>
                <a:lnTo>
                  <a:pt x="205" y="27"/>
                </a:lnTo>
                <a:lnTo>
                  <a:pt x="228" y="23"/>
                </a:lnTo>
                <a:lnTo>
                  <a:pt x="253" y="18"/>
                </a:lnTo>
                <a:lnTo>
                  <a:pt x="277" y="14"/>
                </a:lnTo>
                <a:lnTo>
                  <a:pt x="302" y="13"/>
                </a:lnTo>
                <a:lnTo>
                  <a:pt x="314" y="13"/>
                </a:lnTo>
                <a:lnTo>
                  <a:pt x="327" y="16"/>
                </a:lnTo>
                <a:lnTo>
                  <a:pt x="339" y="18"/>
                </a:lnTo>
                <a:lnTo>
                  <a:pt x="339" y="12"/>
                </a:lnTo>
                <a:lnTo>
                  <a:pt x="333" y="17"/>
                </a:lnTo>
                <a:lnTo>
                  <a:pt x="345" y="22"/>
                </a:lnTo>
                <a:lnTo>
                  <a:pt x="356" y="28"/>
                </a:lnTo>
                <a:lnTo>
                  <a:pt x="368" y="37"/>
                </a:lnTo>
                <a:lnTo>
                  <a:pt x="379" y="49"/>
                </a:lnTo>
                <a:lnTo>
                  <a:pt x="390" y="62"/>
                </a:lnTo>
                <a:lnTo>
                  <a:pt x="401" y="81"/>
                </a:lnTo>
                <a:lnTo>
                  <a:pt x="407" y="76"/>
                </a:lnTo>
                <a:lnTo>
                  <a:pt x="399" y="76"/>
                </a:lnTo>
                <a:lnTo>
                  <a:pt x="410" y="98"/>
                </a:lnTo>
                <a:lnTo>
                  <a:pt x="419" y="123"/>
                </a:lnTo>
                <a:lnTo>
                  <a:pt x="430" y="152"/>
                </a:lnTo>
                <a:lnTo>
                  <a:pt x="439" y="183"/>
                </a:lnTo>
                <a:lnTo>
                  <a:pt x="449" y="216"/>
                </a:lnTo>
                <a:lnTo>
                  <a:pt x="469" y="285"/>
                </a:lnTo>
                <a:lnTo>
                  <a:pt x="487" y="354"/>
                </a:lnTo>
                <a:lnTo>
                  <a:pt x="496" y="387"/>
                </a:lnTo>
                <a:lnTo>
                  <a:pt x="506" y="418"/>
                </a:lnTo>
                <a:lnTo>
                  <a:pt x="515" y="447"/>
                </a:lnTo>
                <a:lnTo>
                  <a:pt x="524" y="473"/>
                </a:lnTo>
                <a:lnTo>
                  <a:pt x="533" y="496"/>
                </a:lnTo>
                <a:lnTo>
                  <a:pt x="535" y="501"/>
                </a:lnTo>
                <a:lnTo>
                  <a:pt x="544" y="517"/>
                </a:lnTo>
                <a:lnTo>
                  <a:pt x="555" y="535"/>
                </a:lnTo>
                <a:lnTo>
                  <a:pt x="564" y="548"/>
                </a:lnTo>
                <a:lnTo>
                  <a:pt x="573" y="558"/>
                </a:lnTo>
                <a:lnTo>
                  <a:pt x="583" y="567"/>
                </a:lnTo>
                <a:lnTo>
                  <a:pt x="593" y="574"/>
                </a:lnTo>
                <a:lnTo>
                  <a:pt x="603" y="579"/>
                </a:lnTo>
                <a:lnTo>
                  <a:pt x="612" y="584"/>
                </a:lnTo>
                <a:lnTo>
                  <a:pt x="618" y="586"/>
                </a:lnTo>
                <a:lnTo>
                  <a:pt x="627" y="588"/>
                </a:lnTo>
                <a:lnTo>
                  <a:pt x="647" y="592"/>
                </a:lnTo>
                <a:lnTo>
                  <a:pt x="666" y="592"/>
                </a:lnTo>
                <a:lnTo>
                  <a:pt x="686" y="591"/>
                </a:lnTo>
                <a:lnTo>
                  <a:pt x="705" y="591"/>
                </a:lnTo>
                <a:lnTo>
                  <a:pt x="725" y="589"/>
                </a:lnTo>
                <a:lnTo>
                  <a:pt x="743" y="584"/>
                </a:lnTo>
                <a:lnTo>
                  <a:pt x="749" y="583"/>
                </a:lnTo>
                <a:lnTo>
                  <a:pt x="769" y="575"/>
                </a:lnTo>
                <a:lnTo>
                  <a:pt x="788" y="567"/>
                </a:lnTo>
                <a:lnTo>
                  <a:pt x="808" y="555"/>
                </a:lnTo>
                <a:lnTo>
                  <a:pt x="826" y="544"/>
                </a:lnTo>
                <a:lnTo>
                  <a:pt x="863" y="520"/>
                </a:lnTo>
                <a:lnTo>
                  <a:pt x="882" y="506"/>
                </a:lnTo>
                <a:lnTo>
                  <a:pt x="899" y="492"/>
                </a:lnTo>
                <a:lnTo>
                  <a:pt x="933" y="461"/>
                </a:lnTo>
                <a:lnTo>
                  <a:pt x="964" y="427"/>
                </a:lnTo>
                <a:lnTo>
                  <a:pt x="996" y="392"/>
                </a:lnTo>
                <a:lnTo>
                  <a:pt x="984" y="384"/>
                </a:lnTo>
                <a:lnTo>
                  <a:pt x="953" y="418"/>
                </a:lnTo>
                <a:lnTo>
                  <a:pt x="922" y="453"/>
                </a:lnTo>
                <a:lnTo>
                  <a:pt x="888" y="483"/>
                </a:lnTo>
                <a:lnTo>
                  <a:pt x="871" y="497"/>
                </a:lnTo>
                <a:lnTo>
                  <a:pt x="854" y="511"/>
                </a:lnTo>
                <a:lnTo>
                  <a:pt x="816" y="535"/>
                </a:lnTo>
                <a:lnTo>
                  <a:pt x="797" y="546"/>
                </a:lnTo>
                <a:lnTo>
                  <a:pt x="777" y="558"/>
                </a:lnTo>
                <a:lnTo>
                  <a:pt x="759" y="567"/>
                </a:lnTo>
                <a:lnTo>
                  <a:pt x="738" y="574"/>
                </a:lnTo>
                <a:lnTo>
                  <a:pt x="743" y="578"/>
                </a:lnTo>
                <a:lnTo>
                  <a:pt x="743" y="572"/>
                </a:lnTo>
                <a:lnTo>
                  <a:pt x="725" y="577"/>
                </a:lnTo>
                <a:lnTo>
                  <a:pt x="705" y="578"/>
                </a:lnTo>
                <a:lnTo>
                  <a:pt x="686" y="578"/>
                </a:lnTo>
                <a:lnTo>
                  <a:pt x="666" y="579"/>
                </a:lnTo>
                <a:lnTo>
                  <a:pt x="647" y="579"/>
                </a:lnTo>
                <a:lnTo>
                  <a:pt x="627" y="575"/>
                </a:lnTo>
                <a:lnTo>
                  <a:pt x="618" y="573"/>
                </a:lnTo>
                <a:lnTo>
                  <a:pt x="618" y="579"/>
                </a:lnTo>
                <a:lnTo>
                  <a:pt x="623" y="575"/>
                </a:lnTo>
                <a:lnTo>
                  <a:pt x="614" y="570"/>
                </a:lnTo>
                <a:lnTo>
                  <a:pt x="604" y="565"/>
                </a:lnTo>
                <a:lnTo>
                  <a:pt x="593" y="558"/>
                </a:lnTo>
                <a:lnTo>
                  <a:pt x="584" y="549"/>
                </a:lnTo>
                <a:lnTo>
                  <a:pt x="575" y="539"/>
                </a:lnTo>
                <a:lnTo>
                  <a:pt x="566" y="526"/>
                </a:lnTo>
                <a:lnTo>
                  <a:pt x="556" y="512"/>
                </a:lnTo>
                <a:lnTo>
                  <a:pt x="546" y="492"/>
                </a:lnTo>
                <a:lnTo>
                  <a:pt x="541" y="496"/>
                </a:lnTo>
                <a:lnTo>
                  <a:pt x="549" y="496"/>
                </a:lnTo>
                <a:lnTo>
                  <a:pt x="540" y="473"/>
                </a:lnTo>
                <a:lnTo>
                  <a:pt x="530" y="447"/>
                </a:lnTo>
                <a:lnTo>
                  <a:pt x="521" y="418"/>
                </a:lnTo>
                <a:lnTo>
                  <a:pt x="512" y="387"/>
                </a:lnTo>
                <a:lnTo>
                  <a:pt x="502" y="354"/>
                </a:lnTo>
                <a:lnTo>
                  <a:pt x="484" y="285"/>
                </a:lnTo>
                <a:lnTo>
                  <a:pt x="464" y="216"/>
                </a:lnTo>
                <a:lnTo>
                  <a:pt x="455" y="183"/>
                </a:lnTo>
                <a:lnTo>
                  <a:pt x="445" y="152"/>
                </a:lnTo>
                <a:lnTo>
                  <a:pt x="435" y="123"/>
                </a:lnTo>
                <a:lnTo>
                  <a:pt x="425" y="98"/>
                </a:lnTo>
                <a:lnTo>
                  <a:pt x="415" y="76"/>
                </a:lnTo>
                <a:lnTo>
                  <a:pt x="411" y="73"/>
                </a:lnTo>
                <a:lnTo>
                  <a:pt x="402" y="56"/>
                </a:lnTo>
                <a:lnTo>
                  <a:pt x="390" y="40"/>
                </a:lnTo>
                <a:lnTo>
                  <a:pt x="379" y="28"/>
                </a:lnTo>
                <a:lnTo>
                  <a:pt x="367" y="19"/>
                </a:lnTo>
                <a:lnTo>
                  <a:pt x="356" y="13"/>
                </a:lnTo>
                <a:lnTo>
                  <a:pt x="344" y="8"/>
                </a:lnTo>
                <a:lnTo>
                  <a:pt x="339" y="5"/>
                </a:lnTo>
                <a:lnTo>
                  <a:pt x="327" y="3"/>
                </a:lnTo>
                <a:lnTo>
                  <a:pt x="314" y="0"/>
                </a:lnTo>
                <a:lnTo>
                  <a:pt x="302" y="0"/>
                </a:lnTo>
                <a:lnTo>
                  <a:pt x="277" y="2"/>
                </a:lnTo>
                <a:lnTo>
                  <a:pt x="253" y="5"/>
                </a:lnTo>
                <a:lnTo>
                  <a:pt x="228" y="11"/>
                </a:lnTo>
                <a:lnTo>
                  <a:pt x="203" y="14"/>
                </a:lnTo>
                <a:lnTo>
                  <a:pt x="179" y="18"/>
                </a:lnTo>
                <a:lnTo>
                  <a:pt x="154" y="24"/>
                </a:lnTo>
                <a:lnTo>
                  <a:pt x="129" y="32"/>
                </a:lnTo>
                <a:lnTo>
                  <a:pt x="123" y="33"/>
                </a:lnTo>
                <a:lnTo>
                  <a:pt x="98" y="43"/>
                </a:lnTo>
                <a:lnTo>
                  <a:pt x="74" y="55"/>
                </a:lnTo>
                <a:lnTo>
                  <a:pt x="48" y="66"/>
                </a:lnTo>
                <a:lnTo>
                  <a:pt x="0" y="92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16" name="Freeform 88"/>
          <p:cNvSpPr>
            <a:spLocks/>
          </p:cNvSpPr>
          <p:nvPr/>
        </p:nvSpPr>
        <p:spPr bwMode="auto">
          <a:xfrm>
            <a:off x="6949406" y="5513387"/>
            <a:ext cx="249237" cy="612775"/>
          </a:xfrm>
          <a:custGeom>
            <a:avLst/>
            <a:gdLst>
              <a:gd name="T0" fmla="*/ 0 w 157"/>
              <a:gd name="T1" fmla="*/ 2147483646 h 386"/>
              <a:gd name="T2" fmla="*/ 2147483646 w 157"/>
              <a:gd name="T3" fmla="*/ 2147483646 h 386"/>
              <a:gd name="T4" fmla="*/ 2147483646 w 157"/>
              <a:gd name="T5" fmla="*/ 2147483646 h 386"/>
              <a:gd name="T6" fmla="*/ 2147483646 w 157"/>
              <a:gd name="T7" fmla="*/ 2147483646 h 386"/>
              <a:gd name="T8" fmla="*/ 2147483646 w 157"/>
              <a:gd name="T9" fmla="*/ 2147483646 h 386"/>
              <a:gd name="T10" fmla="*/ 2147483646 w 157"/>
              <a:gd name="T11" fmla="*/ 2147483646 h 386"/>
              <a:gd name="T12" fmla="*/ 2147483646 w 157"/>
              <a:gd name="T13" fmla="*/ 2147483646 h 386"/>
              <a:gd name="T14" fmla="*/ 2147483646 w 157"/>
              <a:gd name="T15" fmla="*/ 2147483646 h 386"/>
              <a:gd name="T16" fmla="*/ 2147483646 w 157"/>
              <a:gd name="T17" fmla="*/ 2147483646 h 386"/>
              <a:gd name="T18" fmla="*/ 2147483646 w 157"/>
              <a:gd name="T19" fmla="*/ 2147483646 h 386"/>
              <a:gd name="T20" fmla="*/ 2147483646 w 157"/>
              <a:gd name="T21" fmla="*/ 2147483646 h 386"/>
              <a:gd name="T22" fmla="*/ 2147483646 w 157"/>
              <a:gd name="T23" fmla="*/ 2147483646 h 386"/>
              <a:gd name="T24" fmla="*/ 2147483646 w 157"/>
              <a:gd name="T25" fmla="*/ 2147483646 h 386"/>
              <a:gd name="T26" fmla="*/ 2147483646 w 157"/>
              <a:gd name="T27" fmla="*/ 2147483646 h 386"/>
              <a:gd name="T28" fmla="*/ 2147483646 w 157"/>
              <a:gd name="T29" fmla="*/ 2147483646 h 386"/>
              <a:gd name="T30" fmla="*/ 2147483646 w 157"/>
              <a:gd name="T31" fmla="*/ 2147483646 h 386"/>
              <a:gd name="T32" fmla="*/ 2147483646 w 157"/>
              <a:gd name="T33" fmla="*/ 2147483646 h 386"/>
              <a:gd name="T34" fmla="*/ 2147483646 w 157"/>
              <a:gd name="T35" fmla="*/ 0 h 386"/>
              <a:gd name="T36" fmla="*/ 2147483646 w 157"/>
              <a:gd name="T37" fmla="*/ 2147483646 h 386"/>
              <a:gd name="T38" fmla="*/ 2147483646 w 157"/>
              <a:gd name="T39" fmla="*/ 2147483646 h 386"/>
              <a:gd name="T40" fmla="*/ 2147483646 w 157"/>
              <a:gd name="T41" fmla="*/ 2147483646 h 386"/>
              <a:gd name="T42" fmla="*/ 2147483646 w 157"/>
              <a:gd name="T43" fmla="*/ 2147483646 h 386"/>
              <a:gd name="T44" fmla="*/ 2147483646 w 157"/>
              <a:gd name="T45" fmla="*/ 2147483646 h 386"/>
              <a:gd name="T46" fmla="*/ 2147483646 w 157"/>
              <a:gd name="T47" fmla="*/ 2147483646 h 386"/>
              <a:gd name="T48" fmla="*/ 2147483646 w 157"/>
              <a:gd name="T49" fmla="*/ 2147483646 h 386"/>
              <a:gd name="T50" fmla="*/ 2147483646 w 157"/>
              <a:gd name="T51" fmla="*/ 2147483646 h 386"/>
              <a:gd name="T52" fmla="*/ 2147483646 w 157"/>
              <a:gd name="T53" fmla="*/ 2147483646 h 386"/>
              <a:gd name="T54" fmla="*/ 2147483646 w 157"/>
              <a:gd name="T55" fmla="*/ 2147483646 h 386"/>
              <a:gd name="T56" fmla="*/ 2147483646 w 157"/>
              <a:gd name="T57" fmla="*/ 2147483646 h 386"/>
              <a:gd name="T58" fmla="*/ 2147483646 w 157"/>
              <a:gd name="T59" fmla="*/ 2147483646 h 386"/>
              <a:gd name="T60" fmla="*/ 2147483646 w 157"/>
              <a:gd name="T61" fmla="*/ 2147483646 h 386"/>
              <a:gd name="T62" fmla="*/ 2147483646 w 157"/>
              <a:gd name="T63" fmla="*/ 2147483646 h 386"/>
              <a:gd name="T64" fmla="*/ 2147483646 w 157"/>
              <a:gd name="T65" fmla="*/ 2147483646 h 386"/>
              <a:gd name="T66" fmla="*/ 0 w 157"/>
              <a:gd name="T67" fmla="*/ 2147483646 h 38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57"/>
              <a:gd name="T103" fmla="*/ 0 h 386"/>
              <a:gd name="T104" fmla="*/ 157 w 157"/>
              <a:gd name="T105" fmla="*/ 386 h 38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57" h="386">
                <a:moveTo>
                  <a:pt x="0" y="376"/>
                </a:moveTo>
                <a:lnTo>
                  <a:pt x="8" y="386"/>
                </a:lnTo>
                <a:lnTo>
                  <a:pt x="26" y="375"/>
                </a:lnTo>
                <a:lnTo>
                  <a:pt x="34" y="369"/>
                </a:lnTo>
                <a:lnTo>
                  <a:pt x="43" y="361"/>
                </a:lnTo>
                <a:lnTo>
                  <a:pt x="51" y="350"/>
                </a:lnTo>
                <a:lnTo>
                  <a:pt x="60" y="336"/>
                </a:lnTo>
                <a:lnTo>
                  <a:pt x="69" y="318"/>
                </a:lnTo>
                <a:lnTo>
                  <a:pt x="71" y="314"/>
                </a:lnTo>
                <a:lnTo>
                  <a:pt x="80" y="295"/>
                </a:lnTo>
                <a:lnTo>
                  <a:pt x="90" y="266"/>
                </a:lnTo>
                <a:lnTo>
                  <a:pt x="99" y="237"/>
                </a:lnTo>
                <a:lnTo>
                  <a:pt x="108" y="203"/>
                </a:lnTo>
                <a:lnTo>
                  <a:pt x="119" y="166"/>
                </a:lnTo>
                <a:lnTo>
                  <a:pt x="128" y="127"/>
                </a:lnTo>
                <a:lnTo>
                  <a:pt x="137" y="86"/>
                </a:lnTo>
                <a:lnTo>
                  <a:pt x="157" y="3"/>
                </a:lnTo>
                <a:lnTo>
                  <a:pt x="143" y="0"/>
                </a:lnTo>
                <a:lnTo>
                  <a:pt x="122" y="86"/>
                </a:lnTo>
                <a:lnTo>
                  <a:pt x="113" y="127"/>
                </a:lnTo>
                <a:lnTo>
                  <a:pt x="103" y="166"/>
                </a:lnTo>
                <a:lnTo>
                  <a:pt x="93" y="203"/>
                </a:lnTo>
                <a:lnTo>
                  <a:pt x="83" y="237"/>
                </a:lnTo>
                <a:lnTo>
                  <a:pt x="74" y="266"/>
                </a:lnTo>
                <a:lnTo>
                  <a:pt x="66" y="291"/>
                </a:lnTo>
                <a:lnTo>
                  <a:pt x="56" y="314"/>
                </a:lnTo>
                <a:lnTo>
                  <a:pt x="63" y="314"/>
                </a:lnTo>
                <a:lnTo>
                  <a:pt x="59" y="309"/>
                </a:lnTo>
                <a:lnTo>
                  <a:pt x="49" y="327"/>
                </a:lnTo>
                <a:lnTo>
                  <a:pt x="40" y="341"/>
                </a:lnTo>
                <a:lnTo>
                  <a:pt x="32" y="352"/>
                </a:lnTo>
                <a:lnTo>
                  <a:pt x="23" y="360"/>
                </a:lnTo>
                <a:lnTo>
                  <a:pt x="15" y="366"/>
                </a:lnTo>
                <a:lnTo>
                  <a:pt x="0" y="376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17" name="Freeform 89"/>
          <p:cNvSpPr>
            <a:spLocks/>
          </p:cNvSpPr>
          <p:nvPr/>
        </p:nvSpPr>
        <p:spPr bwMode="auto">
          <a:xfrm>
            <a:off x="7214518" y="5111750"/>
            <a:ext cx="1306513" cy="466725"/>
          </a:xfrm>
          <a:custGeom>
            <a:avLst/>
            <a:gdLst>
              <a:gd name="T0" fmla="*/ 2147483646 w 823"/>
              <a:gd name="T1" fmla="*/ 2147483646 h 294"/>
              <a:gd name="T2" fmla="*/ 2147483646 w 823"/>
              <a:gd name="T3" fmla="*/ 2147483646 h 294"/>
              <a:gd name="T4" fmla="*/ 2147483646 w 823"/>
              <a:gd name="T5" fmla="*/ 2147483646 h 294"/>
              <a:gd name="T6" fmla="*/ 2147483646 w 823"/>
              <a:gd name="T7" fmla="*/ 2147483646 h 294"/>
              <a:gd name="T8" fmla="*/ 2147483646 w 823"/>
              <a:gd name="T9" fmla="*/ 2147483646 h 294"/>
              <a:gd name="T10" fmla="*/ 2147483646 w 823"/>
              <a:gd name="T11" fmla="*/ 2147483646 h 294"/>
              <a:gd name="T12" fmla="*/ 2147483646 w 823"/>
              <a:gd name="T13" fmla="*/ 2147483646 h 294"/>
              <a:gd name="T14" fmla="*/ 2147483646 w 823"/>
              <a:gd name="T15" fmla="*/ 2147483646 h 294"/>
              <a:gd name="T16" fmla="*/ 2147483646 w 823"/>
              <a:gd name="T17" fmla="*/ 2147483646 h 294"/>
              <a:gd name="T18" fmla="*/ 2147483646 w 823"/>
              <a:gd name="T19" fmla="*/ 2147483646 h 294"/>
              <a:gd name="T20" fmla="*/ 2147483646 w 823"/>
              <a:gd name="T21" fmla="*/ 2147483646 h 294"/>
              <a:gd name="T22" fmla="*/ 2147483646 w 823"/>
              <a:gd name="T23" fmla="*/ 2147483646 h 294"/>
              <a:gd name="T24" fmla="*/ 2147483646 w 823"/>
              <a:gd name="T25" fmla="*/ 2147483646 h 294"/>
              <a:gd name="T26" fmla="*/ 2147483646 w 823"/>
              <a:gd name="T27" fmla="*/ 2147483646 h 294"/>
              <a:gd name="T28" fmla="*/ 2147483646 w 823"/>
              <a:gd name="T29" fmla="*/ 2147483646 h 294"/>
              <a:gd name="T30" fmla="*/ 2147483646 w 823"/>
              <a:gd name="T31" fmla="*/ 2147483646 h 294"/>
              <a:gd name="T32" fmla="*/ 2147483646 w 823"/>
              <a:gd name="T33" fmla="*/ 2147483646 h 294"/>
              <a:gd name="T34" fmla="*/ 2147483646 w 823"/>
              <a:gd name="T35" fmla="*/ 2147483646 h 294"/>
              <a:gd name="T36" fmla="*/ 2147483646 w 823"/>
              <a:gd name="T37" fmla="*/ 2147483646 h 294"/>
              <a:gd name="T38" fmla="*/ 2147483646 w 823"/>
              <a:gd name="T39" fmla="*/ 2147483646 h 294"/>
              <a:gd name="T40" fmla="*/ 2147483646 w 823"/>
              <a:gd name="T41" fmla="*/ 2147483646 h 294"/>
              <a:gd name="T42" fmla="*/ 2147483646 w 823"/>
              <a:gd name="T43" fmla="*/ 2147483646 h 294"/>
              <a:gd name="T44" fmla="*/ 2147483646 w 823"/>
              <a:gd name="T45" fmla="*/ 2147483646 h 294"/>
              <a:gd name="T46" fmla="*/ 2147483646 w 823"/>
              <a:gd name="T47" fmla="*/ 2147483646 h 294"/>
              <a:gd name="T48" fmla="*/ 2147483646 w 823"/>
              <a:gd name="T49" fmla="*/ 2147483646 h 294"/>
              <a:gd name="T50" fmla="*/ 2147483646 w 823"/>
              <a:gd name="T51" fmla="*/ 2147483646 h 294"/>
              <a:gd name="T52" fmla="*/ 2147483646 w 823"/>
              <a:gd name="T53" fmla="*/ 2147483646 h 294"/>
              <a:gd name="T54" fmla="*/ 2147483646 w 823"/>
              <a:gd name="T55" fmla="*/ 2147483646 h 294"/>
              <a:gd name="T56" fmla="*/ 2147483646 w 823"/>
              <a:gd name="T57" fmla="*/ 2147483646 h 294"/>
              <a:gd name="T58" fmla="*/ 2147483646 w 823"/>
              <a:gd name="T59" fmla="*/ 0 h 294"/>
              <a:gd name="T60" fmla="*/ 2147483646 w 823"/>
              <a:gd name="T61" fmla="*/ 2147483646 h 294"/>
              <a:gd name="T62" fmla="*/ 2147483646 w 823"/>
              <a:gd name="T63" fmla="*/ 2147483646 h 294"/>
              <a:gd name="T64" fmla="*/ 2147483646 w 823"/>
              <a:gd name="T65" fmla="*/ 2147483646 h 294"/>
              <a:gd name="T66" fmla="*/ 2147483646 w 823"/>
              <a:gd name="T67" fmla="*/ 2147483646 h 294"/>
              <a:gd name="T68" fmla="*/ 2147483646 w 823"/>
              <a:gd name="T69" fmla="*/ 2147483646 h 294"/>
              <a:gd name="T70" fmla="*/ 2147483646 w 823"/>
              <a:gd name="T71" fmla="*/ 2147483646 h 294"/>
              <a:gd name="T72" fmla="*/ 2147483646 w 823"/>
              <a:gd name="T73" fmla="*/ 2147483646 h 294"/>
              <a:gd name="T74" fmla="*/ 2147483646 w 823"/>
              <a:gd name="T75" fmla="*/ 2147483646 h 294"/>
              <a:gd name="T76" fmla="*/ 0 w 823"/>
              <a:gd name="T77" fmla="*/ 2147483646 h 294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823"/>
              <a:gd name="T118" fmla="*/ 0 h 294"/>
              <a:gd name="T119" fmla="*/ 823 w 823"/>
              <a:gd name="T120" fmla="*/ 294 h 294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823" h="294">
                <a:moveTo>
                  <a:pt x="0" y="188"/>
                </a:moveTo>
                <a:lnTo>
                  <a:pt x="12" y="194"/>
                </a:lnTo>
                <a:lnTo>
                  <a:pt x="26" y="173"/>
                </a:lnTo>
                <a:lnTo>
                  <a:pt x="41" y="150"/>
                </a:lnTo>
                <a:lnTo>
                  <a:pt x="61" y="128"/>
                </a:lnTo>
                <a:lnTo>
                  <a:pt x="74" y="118"/>
                </a:lnTo>
                <a:lnTo>
                  <a:pt x="88" y="107"/>
                </a:lnTo>
                <a:lnTo>
                  <a:pt x="120" y="86"/>
                </a:lnTo>
                <a:lnTo>
                  <a:pt x="158" y="64"/>
                </a:lnTo>
                <a:lnTo>
                  <a:pt x="179" y="54"/>
                </a:lnTo>
                <a:lnTo>
                  <a:pt x="200" y="45"/>
                </a:lnTo>
                <a:lnTo>
                  <a:pt x="196" y="40"/>
                </a:lnTo>
                <a:lnTo>
                  <a:pt x="196" y="47"/>
                </a:lnTo>
                <a:lnTo>
                  <a:pt x="219" y="39"/>
                </a:lnTo>
                <a:lnTo>
                  <a:pt x="246" y="33"/>
                </a:lnTo>
                <a:lnTo>
                  <a:pt x="273" y="28"/>
                </a:lnTo>
                <a:lnTo>
                  <a:pt x="305" y="23"/>
                </a:lnTo>
                <a:lnTo>
                  <a:pt x="337" y="17"/>
                </a:lnTo>
                <a:lnTo>
                  <a:pt x="373" y="15"/>
                </a:lnTo>
                <a:lnTo>
                  <a:pt x="408" y="12"/>
                </a:lnTo>
                <a:lnTo>
                  <a:pt x="442" y="12"/>
                </a:lnTo>
                <a:lnTo>
                  <a:pt x="476" y="15"/>
                </a:lnTo>
                <a:lnTo>
                  <a:pt x="506" y="20"/>
                </a:lnTo>
                <a:lnTo>
                  <a:pt x="538" y="28"/>
                </a:lnTo>
                <a:lnTo>
                  <a:pt x="538" y="21"/>
                </a:lnTo>
                <a:lnTo>
                  <a:pt x="532" y="26"/>
                </a:lnTo>
                <a:lnTo>
                  <a:pt x="563" y="36"/>
                </a:lnTo>
                <a:lnTo>
                  <a:pt x="592" y="49"/>
                </a:lnTo>
                <a:lnTo>
                  <a:pt x="621" y="64"/>
                </a:lnTo>
                <a:lnTo>
                  <a:pt x="647" y="80"/>
                </a:lnTo>
                <a:lnTo>
                  <a:pt x="674" y="97"/>
                </a:lnTo>
                <a:lnTo>
                  <a:pt x="697" y="115"/>
                </a:lnTo>
                <a:lnTo>
                  <a:pt x="718" y="133"/>
                </a:lnTo>
                <a:lnTo>
                  <a:pt x="735" y="150"/>
                </a:lnTo>
                <a:lnTo>
                  <a:pt x="751" y="169"/>
                </a:lnTo>
                <a:lnTo>
                  <a:pt x="765" y="190"/>
                </a:lnTo>
                <a:lnTo>
                  <a:pt x="775" y="210"/>
                </a:lnTo>
                <a:lnTo>
                  <a:pt x="782" y="205"/>
                </a:lnTo>
                <a:lnTo>
                  <a:pt x="774" y="205"/>
                </a:lnTo>
                <a:lnTo>
                  <a:pt x="792" y="248"/>
                </a:lnTo>
                <a:lnTo>
                  <a:pt x="809" y="294"/>
                </a:lnTo>
                <a:lnTo>
                  <a:pt x="823" y="291"/>
                </a:lnTo>
                <a:lnTo>
                  <a:pt x="808" y="248"/>
                </a:lnTo>
                <a:lnTo>
                  <a:pt x="789" y="205"/>
                </a:lnTo>
                <a:lnTo>
                  <a:pt x="786" y="201"/>
                </a:lnTo>
                <a:lnTo>
                  <a:pt x="775" y="181"/>
                </a:lnTo>
                <a:lnTo>
                  <a:pt x="762" y="161"/>
                </a:lnTo>
                <a:lnTo>
                  <a:pt x="746" y="142"/>
                </a:lnTo>
                <a:lnTo>
                  <a:pt x="729" y="124"/>
                </a:lnTo>
                <a:lnTo>
                  <a:pt x="708" y="106"/>
                </a:lnTo>
                <a:lnTo>
                  <a:pt x="684" y="88"/>
                </a:lnTo>
                <a:lnTo>
                  <a:pt x="658" y="71"/>
                </a:lnTo>
                <a:lnTo>
                  <a:pt x="632" y="55"/>
                </a:lnTo>
                <a:lnTo>
                  <a:pt x="603" y="40"/>
                </a:lnTo>
                <a:lnTo>
                  <a:pt x="573" y="28"/>
                </a:lnTo>
                <a:lnTo>
                  <a:pt x="543" y="17"/>
                </a:lnTo>
                <a:lnTo>
                  <a:pt x="538" y="15"/>
                </a:lnTo>
                <a:lnTo>
                  <a:pt x="509" y="9"/>
                </a:lnTo>
                <a:lnTo>
                  <a:pt x="476" y="2"/>
                </a:lnTo>
                <a:lnTo>
                  <a:pt x="442" y="0"/>
                </a:lnTo>
                <a:lnTo>
                  <a:pt x="408" y="0"/>
                </a:lnTo>
                <a:lnTo>
                  <a:pt x="373" y="2"/>
                </a:lnTo>
                <a:lnTo>
                  <a:pt x="337" y="5"/>
                </a:lnTo>
                <a:lnTo>
                  <a:pt x="305" y="10"/>
                </a:lnTo>
                <a:lnTo>
                  <a:pt x="273" y="15"/>
                </a:lnTo>
                <a:lnTo>
                  <a:pt x="243" y="21"/>
                </a:lnTo>
                <a:lnTo>
                  <a:pt x="219" y="26"/>
                </a:lnTo>
                <a:lnTo>
                  <a:pt x="196" y="34"/>
                </a:lnTo>
                <a:lnTo>
                  <a:pt x="189" y="36"/>
                </a:lnTo>
                <a:lnTo>
                  <a:pt x="168" y="45"/>
                </a:lnTo>
                <a:lnTo>
                  <a:pt x="148" y="55"/>
                </a:lnTo>
                <a:lnTo>
                  <a:pt x="109" y="77"/>
                </a:lnTo>
                <a:lnTo>
                  <a:pt x="78" y="99"/>
                </a:lnTo>
                <a:lnTo>
                  <a:pt x="63" y="109"/>
                </a:lnTo>
                <a:lnTo>
                  <a:pt x="51" y="119"/>
                </a:lnTo>
                <a:lnTo>
                  <a:pt x="30" y="142"/>
                </a:lnTo>
                <a:lnTo>
                  <a:pt x="15" y="164"/>
                </a:lnTo>
                <a:lnTo>
                  <a:pt x="0" y="188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18" name="Rectangle 91"/>
          <p:cNvSpPr>
            <a:spLocks noChangeArrowheads="1"/>
          </p:cNvSpPr>
          <p:nvPr/>
        </p:nvSpPr>
        <p:spPr bwMode="auto">
          <a:xfrm>
            <a:off x="6416006" y="5948362"/>
            <a:ext cx="1460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kumimoji="1" lang="en-US" altLang="zh-CN" sz="1600" b="1" i="1">
                <a:solidFill>
                  <a:srgbClr val="000000"/>
                </a:solidFill>
                <a:latin typeface="Times New Roman" charset="0"/>
              </a:rPr>
              <a:t>Q</a:t>
            </a:r>
            <a:endParaRPr kumimoji="1" lang="en-US" altLang="zh-CN" sz="2400">
              <a:latin typeface="Times New Roman" charset="0"/>
            </a:endParaRPr>
          </a:p>
        </p:txBody>
      </p:sp>
      <p:sp>
        <p:nvSpPr>
          <p:cNvPr id="37919" name="Rectangle 94"/>
          <p:cNvSpPr>
            <a:spLocks noChangeArrowheads="1"/>
          </p:cNvSpPr>
          <p:nvPr/>
        </p:nvSpPr>
        <p:spPr bwMode="auto">
          <a:xfrm>
            <a:off x="6366793" y="5043487"/>
            <a:ext cx="1238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kumimoji="1" lang="en-US" altLang="zh-CN" sz="1600" b="1" i="1">
                <a:solidFill>
                  <a:srgbClr val="000000"/>
                </a:solidFill>
                <a:latin typeface="Times New Roman" charset="0"/>
              </a:rPr>
              <a:t>P</a:t>
            </a:r>
            <a:endParaRPr kumimoji="1" lang="en-US" altLang="zh-CN" sz="2400">
              <a:latin typeface="Times New Roman" charset="0"/>
            </a:endParaRPr>
          </a:p>
        </p:txBody>
      </p:sp>
      <p:sp>
        <p:nvSpPr>
          <p:cNvPr id="37920" name="Freeform 96"/>
          <p:cNvSpPr>
            <a:spLocks/>
          </p:cNvSpPr>
          <p:nvPr/>
        </p:nvSpPr>
        <p:spPr bwMode="auto">
          <a:xfrm>
            <a:off x="7747918" y="5608637"/>
            <a:ext cx="727075" cy="138113"/>
          </a:xfrm>
          <a:custGeom>
            <a:avLst/>
            <a:gdLst>
              <a:gd name="T0" fmla="*/ 0 w 458"/>
              <a:gd name="T1" fmla="*/ 2147483646 h 87"/>
              <a:gd name="T2" fmla="*/ 2147483646 w 458"/>
              <a:gd name="T3" fmla="*/ 2147483646 h 87"/>
              <a:gd name="T4" fmla="*/ 2147483646 w 458"/>
              <a:gd name="T5" fmla="*/ 2147483646 h 87"/>
              <a:gd name="T6" fmla="*/ 2147483646 w 458"/>
              <a:gd name="T7" fmla="*/ 0 h 87"/>
              <a:gd name="T8" fmla="*/ 0 w 458"/>
              <a:gd name="T9" fmla="*/ 2147483646 h 8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8"/>
              <a:gd name="T16" fmla="*/ 0 h 87"/>
              <a:gd name="T17" fmla="*/ 458 w 458"/>
              <a:gd name="T18" fmla="*/ 87 h 8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8" h="87">
                <a:moveTo>
                  <a:pt x="0" y="76"/>
                </a:moveTo>
                <a:lnTo>
                  <a:pt x="3" y="87"/>
                </a:lnTo>
                <a:lnTo>
                  <a:pt x="458" y="11"/>
                </a:lnTo>
                <a:lnTo>
                  <a:pt x="455" y="0"/>
                </a:lnTo>
                <a:lnTo>
                  <a:pt x="0" y="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Rectangle 2"/>
          <p:cNvSpPr>
            <a:spLocks noGrp="1" noChangeArrowheads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altLang="zh-CN" dirty="0">
                <a:latin typeface="+mn-ea"/>
                <a:ea typeface="+mn-ea"/>
              </a:rPr>
              <a:t>Whitney</a:t>
            </a:r>
            <a:r>
              <a:rPr lang="zh-CN" altLang="en-US" dirty="0">
                <a:latin typeface="+mn-ea"/>
                <a:ea typeface="+mn-ea"/>
              </a:rPr>
              <a:t>定理的证明</a:t>
            </a:r>
          </a:p>
        </p:txBody>
      </p:sp>
    </p:spTree>
    <p:extLst>
      <p:ext uri="{BB962C8B-B14F-4D97-AF65-F5344CB8AC3E}">
        <p14:creationId xmlns:p14="http://schemas.microsoft.com/office/powerpoint/2010/main" val="89734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2648" y="1700808"/>
            <a:ext cx="7199712" cy="4248150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zh-CN" altLang="en-US" dirty="0"/>
              <a:t>内容</a:t>
            </a:r>
            <a:r>
              <a:rPr lang="en-US" altLang="zh-CN" dirty="0"/>
              <a:t>1</a:t>
            </a:r>
            <a:r>
              <a:rPr lang="zh-CN" altLang="en-US" dirty="0"/>
              <a:t>：</a:t>
            </a:r>
            <a:r>
              <a:rPr kumimoji="0" lang="zh-CN" altLang="en-US" b="1" dirty="0">
                <a:latin typeface="+mn-ea"/>
              </a:rPr>
              <a:t>通路与回路</a:t>
            </a:r>
            <a:endParaRPr kumimoji="0" lang="en-US" altLang="zh-CN" b="1" dirty="0">
              <a:latin typeface="+mn-ea"/>
            </a:endParaRPr>
          </a:p>
          <a:p>
            <a:pPr>
              <a:spcBef>
                <a:spcPct val="40000"/>
              </a:spcBef>
            </a:pPr>
            <a:r>
              <a:rPr lang="zh-CN" altLang="en-US" dirty="0"/>
              <a:t>内容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kumimoji="0" lang="zh-CN" altLang="en-US" b="1" dirty="0">
                <a:latin typeface="+mn-ea"/>
              </a:rPr>
              <a:t>无向图的连通性</a:t>
            </a:r>
            <a:endParaRPr kumimoji="0" lang="en-US" altLang="zh-CN" b="1" dirty="0">
              <a:latin typeface="+mn-ea"/>
            </a:endParaRPr>
          </a:p>
          <a:p>
            <a:pPr>
              <a:spcBef>
                <a:spcPct val="40000"/>
              </a:spcBef>
            </a:pPr>
            <a:r>
              <a:rPr lang="zh-CN" altLang="en-US" dirty="0"/>
              <a:t>内容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kumimoji="0" lang="zh-CN" altLang="en-US" b="1" dirty="0">
                <a:latin typeface="+mn-ea"/>
              </a:rPr>
              <a:t>有向图的连通性</a:t>
            </a:r>
            <a:endParaRPr kumimoji="0" lang="en-US" altLang="zh-CN" b="1" dirty="0">
              <a:latin typeface="+mn-ea"/>
            </a:endParaRPr>
          </a:p>
        </p:txBody>
      </p:sp>
      <p:sp>
        <p:nvSpPr>
          <p:cNvPr id="6148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D2B3681E-275B-B74A-95D1-0C2D9DC97DE9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136669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00213"/>
            <a:ext cx="8229600" cy="4824412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kumimoji="0" lang="en-US" altLang="zh-CN" sz="2400" b="1" dirty="0" err="1">
                <a:latin typeface="+mn-ea"/>
              </a:rPr>
              <a:t>Menger</a:t>
            </a:r>
            <a:r>
              <a:rPr kumimoji="0" lang="zh-CN" altLang="en-US" sz="2400" b="1" dirty="0">
                <a:latin typeface="+mn-ea"/>
              </a:rPr>
              <a:t>定理（</a:t>
            </a:r>
            <a:r>
              <a:rPr kumimoji="0" lang="en-US" altLang="zh-CN" sz="2400" b="1" dirty="0">
                <a:latin typeface="+mn-ea"/>
              </a:rPr>
              <a:t>Whitney</a:t>
            </a:r>
            <a:r>
              <a:rPr kumimoji="0" lang="zh-CN" altLang="en-US" sz="2400" b="1" dirty="0">
                <a:latin typeface="+mn-ea"/>
              </a:rPr>
              <a:t>定理的推广）</a:t>
            </a:r>
          </a:p>
          <a:p>
            <a:pPr lvl="1" algn="just" eaLnBrk="1" hangingPunct="1">
              <a:lnSpc>
                <a:spcPct val="120000"/>
              </a:lnSpc>
            </a:pPr>
            <a:r>
              <a:rPr kumimoji="0" lang="zh-CN" altLang="en-US" sz="2400" b="1" dirty="0">
                <a:latin typeface="+mn-ea"/>
              </a:rPr>
              <a:t>图</a:t>
            </a:r>
            <a:r>
              <a:rPr kumimoji="0" lang="en-US" altLang="zh-CN" sz="2400" b="1" dirty="0">
                <a:latin typeface="+mn-ea"/>
              </a:rPr>
              <a:t>G</a:t>
            </a:r>
            <a:r>
              <a:rPr kumimoji="0" lang="zh-CN" altLang="en-US" sz="2400" b="1" dirty="0">
                <a:latin typeface="+mn-ea"/>
              </a:rPr>
              <a:t>是</a:t>
            </a:r>
            <a:r>
              <a:rPr kumimoji="0" lang="en-US" altLang="zh-CN" sz="2400" b="1" i="1" dirty="0">
                <a:latin typeface="+mn-ea"/>
              </a:rPr>
              <a:t>k</a:t>
            </a:r>
            <a:r>
              <a:rPr kumimoji="0" lang="en-US" altLang="zh-CN" sz="2400" b="1" dirty="0">
                <a:latin typeface="+mn-ea"/>
              </a:rPr>
              <a:t>-</a:t>
            </a:r>
            <a:r>
              <a:rPr kumimoji="0" lang="zh-CN" altLang="en-US" sz="2400" b="1" dirty="0">
                <a:latin typeface="+mn-ea"/>
              </a:rPr>
              <a:t>连通图 当且仅当 </a:t>
            </a:r>
            <a:r>
              <a:rPr kumimoji="0" lang="en-US" altLang="zh-CN" sz="2400" b="1" dirty="0">
                <a:latin typeface="+mn-ea"/>
              </a:rPr>
              <a:t>G</a:t>
            </a:r>
            <a:r>
              <a:rPr kumimoji="0" lang="zh-CN" altLang="en-US" sz="2400" b="1" dirty="0">
                <a:latin typeface="+mn-ea"/>
              </a:rPr>
              <a:t>中任意两点被至少</a:t>
            </a:r>
            <a:r>
              <a:rPr kumimoji="0" lang="en-US" altLang="zh-CN" sz="2400" b="1" i="1" dirty="0">
                <a:latin typeface="+mn-ea"/>
              </a:rPr>
              <a:t>k</a:t>
            </a:r>
            <a:r>
              <a:rPr kumimoji="0" lang="zh-CN" altLang="en-US" sz="2400" b="1" dirty="0">
                <a:latin typeface="+mn-ea"/>
              </a:rPr>
              <a:t>条除端点外顶点不相交的路径所连接。</a:t>
            </a:r>
          </a:p>
          <a:p>
            <a:pPr lvl="1" algn="just" eaLnBrk="1" hangingPunct="1">
              <a:lnSpc>
                <a:spcPct val="120000"/>
              </a:lnSpc>
            </a:pPr>
            <a:r>
              <a:rPr kumimoji="0" lang="zh-CN" altLang="en-US" sz="2400" b="1" dirty="0">
                <a:latin typeface="+mn-ea"/>
              </a:rPr>
              <a:t>图</a:t>
            </a:r>
            <a:r>
              <a:rPr kumimoji="0" lang="en-US" altLang="zh-CN" sz="2400" b="1" dirty="0">
                <a:latin typeface="+mn-ea"/>
              </a:rPr>
              <a:t>G</a:t>
            </a:r>
            <a:r>
              <a:rPr kumimoji="0" lang="zh-CN" altLang="en-US" sz="2400" b="1" dirty="0">
                <a:latin typeface="+mn-ea"/>
              </a:rPr>
              <a:t>是</a:t>
            </a:r>
            <a:r>
              <a:rPr kumimoji="0" lang="en-US" altLang="zh-CN" sz="2400" b="1" i="1" dirty="0">
                <a:latin typeface="+mn-ea"/>
              </a:rPr>
              <a:t>k</a:t>
            </a:r>
            <a:r>
              <a:rPr kumimoji="0" lang="en-US" altLang="zh-CN" sz="2400" b="1" dirty="0">
                <a:latin typeface="+mn-ea"/>
              </a:rPr>
              <a:t>-</a:t>
            </a:r>
            <a:r>
              <a:rPr kumimoji="0" lang="zh-CN" altLang="en-US" sz="2400" b="1" dirty="0">
                <a:latin typeface="+mn-ea"/>
              </a:rPr>
              <a:t>边连通图 当且仅当 </a:t>
            </a:r>
            <a:r>
              <a:rPr kumimoji="0" lang="en-US" altLang="zh-CN" sz="2400" b="1" dirty="0">
                <a:latin typeface="+mn-ea"/>
              </a:rPr>
              <a:t>G</a:t>
            </a:r>
            <a:r>
              <a:rPr kumimoji="0" lang="zh-CN" altLang="en-US" sz="2400" b="1" dirty="0">
                <a:latin typeface="+mn-ea"/>
              </a:rPr>
              <a:t>中任意两点被至少</a:t>
            </a:r>
            <a:r>
              <a:rPr kumimoji="0" lang="en-US" altLang="zh-CN" sz="2400" b="1" i="1" dirty="0">
                <a:latin typeface="+mn-ea"/>
              </a:rPr>
              <a:t>k</a:t>
            </a:r>
            <a:r>
              <a:rPr kumimoji="0" lang="zh-CN" altLang="en-US" sz="2400" b="1" dirty="0">
                <a:latin typeface="+mn-ea"/>
              </a:rPr>
              <a:t>条边不相交的路径所连接。</a:t>
            </a:r>
          </a:p>
        </p:txBody>
      </p:sp>
      <p:sp>
        <p:nvSpPr>
          <p:cNvPr id="38916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261AFB65-ABAD-C041-9940-0E83DDAD4255}" type="slidenum">
              <a:rPr lang="en-US" altLang="zh-CN"/>
              <a:pPr/>
              <a:t>30</a:t>
            </a:fld>
            <a:endParaRPr lang="en-US" altLang="zh-CN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altLang="zh-CN" dirty="0">
                <a:latin typeface="+mn-ea"/>
              </a:rPr>
              <a:t>Whitney</a:t>
            </a:r>
            <a:r>
              <a:rPr lang="zh-CN" altLang="en-US" dirty="0">
                <a:latin typeface="+mn-ea"/>
              </a:rPr>
              <a:t>定理的推广</a:t>
            </a:r>
            <a:endParaRPr lang="zh-CN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898666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2648" y="1700808"/>
            <a:ext cx="8063808" cy="4248150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zh-CN" altLang="en-US" dirty="0"/>
              <a:t>内容</a:t>
            </a:r>
            <a:r>
              <a:rPr lang="en-US" altLang="zh-CN" dirty="0"/>
              <a:t>1</a:t>
            </a:r>
            <a:r>
              <a:rPr lang="zh-CN" altLang="en-US" dirty="0"/>
              <a:t>：</a:t>
            </a:r>
            <a:r>
              <a:rPr lang="zh-CN" altLang="en-US" dirty="0">
                <a:latin typeface="+mn-ea"/>
              </a:rPr>
              <a:t>通路与回路</a:t>
            </a:r>
            <a:endParaRPr lang="en-US" altLang="zh-CN" dirty="0">
              <a:latin typeface="+mn-ea"/>
            </a:endParaRPr>
          </a:p>
          <a:p>
            <a:pPr lvl="1">
              <a:spcBef>
                <a:spcPct val="40000"/>
              </a:spcBef>
            </a:pP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简单通路边不重复、初级通路点不重复</a:t>
            </a:r>
            <a:endParaRPr lang="en-US" altLang="zh-CN" sz="2400" dirty="0">
              <a:latin typeface="+mn-ea"/>
            </a:endParaRPr>
          </a:p>
          <a:p>
            <a:pPr>
              <a:spcBef>
                <a:spcPct val="40000"/>
              </a:spcBef>
            </a:pPr>
            <a:r>
              <a:rPr lang="zh-CN" altLang="en-US" dirty="0"/>
              <a:t>内容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zh-CN" altLang="en-US" dirty="0">
                <a:latin typeface="+mn-ea"/>
              </a:rPr>
              <a:t>无向图的连通性</a:t>
            </a:r>
            <a:endParaRPr lang="en-US" altLang="zh-CN" dirty="0">
              <a:latin typeface="+mn-ea"/>
            </a:endParaRPr>
          </a:p>
          <a:p>
            <a:pPr lvl="1">
              <a:spcBef>
                <a:spcPct val="40000"/>
              </a:spcBef>
            </a:pP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割点、割边，点</a:t>
            </a:r>
            <a:r>
              <a:rPr lang="en-US" altLang="zh-CN" sz="2400" dirty="0">
                <a:solidFill>
                  <a:srgbClr val="2E2E99"/>
                </a:solidFill>
                <a:latin typeface="+mn-ea"/>
              </a:rPr>
              <a:t>/</a:t>
            </a: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边连通度、</a:t>
            </a:r>
            <a:r>
              <a:rPr lang="en-US" altLang="zh-CN" sz="2400" dirty="0">
                <a:solidFill>
                  <a:srgbClr val="2E2E99"/>
                </a:solidFill>
                <a:latin typeface="+mn-ea"/>
                <a:sym typeface="Symbol" charset="2"/>
              </a:rPr>
              <a:t></a:t>
            </a:r>
            <a:r>
              <a:rPr lang="en-US" altLang="zh-CN" sz="2400" dirty="0">
                <a:solidFill>
                  <a:srgbClr val="2E2E99"/>
                </a:solidFill>
                <a:latin typeface="+mn-ea"/>
              </a:rPr>
              <a:t>(G)</a:t>
            </a:r>
            <a:r>
              <a:rPr lang="nn-NO" altLang="zh-CN" sz="2400" dirty="0">
                <a:solidFill>
                  <a:srgbClr val="2E2E99"/>
                </a:solidFill>
                <a:latin typeface="+mn-ea"/>
                <a:sym typeface="Symbol" charset="2"/>
              </a:rPr>
              <a:t></a:t>
            </a:r>
            <a:r>
              <a:rPr lang="en-US" altLang="zh-CN" sz="2400" dirty="0">
                <a:solidFill>
                  <a:srgbClr val="2E2E99"/>
                </a:solidFill>
                <a:latin typeface="+mn-ea"/>
                <a:sym typeface="Symbol" charset="2"/>
              </a:rPr>
              <a:t> </a:t>
            </a:r>
            <a:r>
              <a:rPr lang="nn-NO" altLang="zh-CN" sz="2400" dirty="0">
                <a:solidFill>
                  <a:srgbClr val="2E2E99"/>
                </a:solidFill>
                <a:latin typeface="+mn-ea"/>
              </a:rPr>
              <a:t>(G) </a:t>
            </a:r>
            <a:r>
              <a:rPr lang="nn-NO" altLang="zh-CN" sz="2400" dirty="0">
                <a:solidFill>
                  <a:srgbClr val="2E2E99"/>
                </a:solidFill>
                <a:latin typeface="+mn-ea"/>
                <a:sym typeface="Symbol" charset="2"/>
              </a:rPr>
              <a:t></a:t>
            </a:r>
            <a:r>
              <a:rPr lang="nn-NO" altLang="zh-CN" sz="2400" dirty="0">
                <a:solidFill>
                  <a:srgbClr val="2E2E99"/>
                </a:solidFill>
                <a:latin typeface="+mn-ea"/>
              </a:rPr>
              <a:t> </a:t>
            </a:r>
            <a:r>
              <a:rPr lang="nn-NO" altLang="zh-CN" sz="2400" dirty="0">
                <a:solidFill>
                  <a:srgbClr val="2E2E99"/>
                </a:solidFill>
                <a:latin typeface="+mn-ea"/>
                <a:sym typeface="Symbol" charset="2"/>
              </a:rPr>
              <a:t></a:t>
            </a:r>
            <a:r>
              <a:rPr lang="nn-NO" altLang="zh-CN" sz="2400" dirty="0">
                <a:solidFill>
                  <a:srgbClr val="2E2E99"/>
                </a:solidFill>
                <a:latin typeface="+mn-ea"/>
              </a:rPr>
              <a:t>(G)</a:t>
            </a: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，</a:t>
            </a:r>
            <a:r>
              <a:rPr lang="en-US" altLang="zh-CN" sz="2400" dirty="0">
                <a:latin typeface="+mn-ea"/>
              </a:rPr>
              <a:t> </a:t>
            </a:r>
            <a:r>
              <a:rPr lang="en-US" altLang="zh-CN" sz="2400" dirty="0">
                <a:solidFill>
                  <a:srgbClr val="2E2E99"/>
                </a:solidFill>
                <a:latin typeface="+mn-ea"/>
              </a:rPr>
              <a:t>Whitney</a:t>
            </a: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定理</a:t>
            </a:r>
            <a:endParaRPr lang="en-US" altLang="zh-CN" sz="2400" dirty="0">
              <a:solidFill>
                <a:srgbClr val="2E2E99"/>
              </a:solidFill>
              <a:latin typeface="+mn-ea"/>
            </a:endParaRPr>
          </a:p>
          <a:p>
            <a:pPr>
              <a:spcBef>
                <a:spcPct val="40000"/>
              </a:spcBef>
            </a:pPr>
            <a:r>
              <a:rPr lang="zh-CN" altLang="en-US" dirty="0">
                <a:solidFill>
                  <a:srgbClr val="FF0000"/>
                </a:solidFill>
              </a:rPr>
              <a:t>内容</a:t>
            </a:r>
            <a:r>
              <a:rPr lang="en-US" altLang="zh-CN" dirty="0">
                <a:solidFill>
                  <a:srgbClr val="FF0000"/>
                </a:solidFill>
              </a:rPr>
              <a:t>3</a:t>
            </a:r>
            <a:r>
              <a:rPr lang="zh-CN" altLang="en-US" dirty="0">
                <a:solidFill>
                  <a:srgbClr val="FF0000"/>
                </a:solidFill>
              </a:rPr>
              <a:t>：</a:t>
            </a:r>
            <a:r>
              <a:rPr lang="zh-CN" altLang="en-US" dirty="0">
                <a:solidFill>
                  <a:srgbClr val="FF0000"/>
                </a:solidFill>
                <a:latin typeface="+mn-ea"/>
              </a:rPr>
              <a:t>有向图的连通性</a:t>
            </a:r>
            <a:endParaRPr lang="en-US" altLang="zh-CN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6148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D2B3681E-275B-B74A-95D1-0C2D9DC97DE9}" type="slidenum">
              <a:rPr lang="en-US" altLang="zh-CN"/>
              <a:pPr/>
              <a:t>31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650061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有向图的连通性 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628775"/>
            <a:ext cx="8497887" cy="3024188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sz="2400" b="1" dirty="0">
                <a:latin typeface="+mn-ea"/>
              </a:rPr>
              <a:t>若将有向图</a:t>
            </a:r>
            <a:r>
              <a:rPr kumimoji="0" lang="en-US" altLang="zh-CN" sz="2400" b="1" i="1" dirty="0">
                <a:latin typeface="+mn-ea"/>
              </a:rPr>
              <a:t>D</a:t>
            </a:r>
            <a:r>
              <a:rPr kumimoji="0" lang="zh-CN" altLang="en-US" sz="2400" b="1" dirty="0">
                <a:latin typeface="+mn-ea"/>
              </a:rPr>
              <a:t>各边的方向去掉，所得的无向图</a:t>
            </a:r>
            <a:r>
              <a:rPr kumimoji="0" lang="en-US" altLang="zh-CN" sz="2400" b="1" dirty="0">
                <a:latin typeface="+mn-ea"/>
              </a:rPr>
              <a:t>(</a:t>
            </a:r>
            <a:r>
              <a:rPr kumimoji="0" lang="zh-CN" altLang="en-US" sz="2400" b="1" dirty="0">
                <a:latin typeface="+mn-ea"/>
              </a:rPr>
              <a:t>称为</a:t>
            </a:r>
            <a:r>
              <a:rPr kumimoji="0" lang="en-US" altLang="zh-CN" sz="2400" b="1" i="1" dirty="0">
                <a:latin typeface="+mn-ea"/>
              </a:rPr>
              <a:t>D</a:t>
            </a:r>
            <a:r>
              <a:rPr kumimoji="0" lang="zh-CN" altLang="en-US" sz="2400" b="1" dirty="0">
                <a:latin typeface="+mn-ea"/>
              </a:rPr>
              <a:t>的</a:t>
            </a:r>
            <a:r>
              <a:rPr kumimoji="0" lang="zh-CN" altLang="en-US" sz="2400" b="1" i="1" dirty="0">
                <a:solidFill>
                  <a:srgbClr val="336600"/>
                </a:solidFill>
                <a:latin typeface="+mn-ea"/>
              </a:rPr>
              <a:t>底图</a:t>
            </a:r>
            <a:r>
              <a:rPr kumimoji="0" lang="en-US" altLang="zh-CN" sz="2400" b="1" dirty="0">
                <a:latin typeface="+mn-ea"/>
              </a:rPr>
              <a:t>)</a:t>
            </a:r>
            <a:r>
              <a:rPr kumimoji="0" lang="zh-CN" altLang="en-US" sz="2400" b="1" dirty="0">
                <a:latin typeface="+mn-ea"/>
              </a:rPr>
              <a:t>连通，则</a:t>
            </a:r>
            <a:r>
              <a:rPr kumimoji="0" lang="en-US" altLang="zh-CN" sz="2400" b="1" i="1" dirty="0">
                <a:latin typeface="+mn-ea"/>
              </a:rPr>
              <a:t>D</a:t>
            </a:r>
            <a:r>
              <a:rPr kumimoji="0" lang="zh-CN" altLang="en-US" sz="2400" b="1" dirty="0">
                <a:latin typeface="+mn-ea"/>
              </a:rPr>
              <a:t>称为</a:t>
            </a:r>
            <a:r>
              <a:rPr kumimoji="0" lang="zh-CN" altLang="en-US" sz="2400" b="1" dirty="0">
                <a:solidFill>
                  <a:srgbClr val="FF0000"/>
                </a:solidFill>
                <a:latin typeface="+mn-ea"/>
              </a:rPr>
              <a:t>弱连通</a:t>
            </a:r>
            <a:r>
              <a:rPr kumimoji="0" lang="zh-CN" altLang="en-US" sz="2400" b="1" dirty="0">
                <a:latin typeface="+mn-ea"/>
              </a:rPr>
              <a:t>有向图。</a:t>
            </a:r>
            <a:r>
              <a:rPr kumimoji="0" lang="en-US" altLang="zh-CN" sz="2400" b="1" dirty="0">
                <a:solidFill>
                  <a:srgbClr val="CC6600"/>
                </a:solidFill>
                <a:latin typeface="+mn-ea"/>
              </a:rPr>
              <a:t>(</a:t>
            </a:r>
            <a:r>
              <a:rPr kumimoji="0" lang="zh-CN" altLang="en-US" sz="2400" b="1" dirty="0">
                <a:solidFill>
                  <a:srgbClr val="CC6600"/>
                </a:solidFill>
                <a:latin typeface="+mn-ea"/>
              </a:rPr>
              <a:t>见下右图</a:t>
            </a:r>
            <a:r>
              <a:rPr kumimoji="0" lang="en-US" altLang="zh-CN" sz="2400" b="1" dirty="0">
                <a:solidFill>
                  <a:srgbClr val="CC6600"/>
                </a:solidFill>
                <a:latin typeface="+mn-ea"/>
              </a:rPr>
              <a:t>: </a:t>
            </a:r>
            <a:r>
              <a:rPr kumimoji="0" lang="zh-CN" altLang="en-US" sz="2400" b="1" dirty="0">
                <a:solidFill>
                  <a:srgbClr val="CC6600"/>
                </a:solidFill>
                <a:latin typeface="+mn-ea"/>
              </a:rPr>
              <a:t>既无</a:t>
            </a:r>
            <a:r>
              <a:rPr kumimoji="0" lang="en-US" altLang="zh-CN" sz="2400" b="1" i="1" dirty="0" err="1">
                <a:solidFill>
                  <a:srgbClr val="CC6600"/>
                </a:solidFill>
                <a:latin typeface="+mn-ea"/>
              </a:rPr>
              <a:t>uv</a:t>
            </a:r>
            <a:r>
              <a:rPr kumimoji="0" lang="en-US" altLang="zh-CN" sz="2400" b="1" i="1" dirty="0">
                <a:solidFill>
                  <a:srgbClr val="CC6600"/>
                </a:solidFill>
                <a:latin typeface="+mn-ea"/>
              </a:rPr>
              <a:t>-</a:t>
            </a:r>
            <a:r>
              <a:rPr kumimoji="0" lang="en-US" altLang="zh-CN" sz="2400" b="1" dirty="0">
                <a:solidFill>
                  <a:srgbClr val="CC6600"/>
                </a:solidFill>
                <a:latin typeface="+mn-ea"/>
              </a:rPr>
              <a:t>, </a:t>
            </a:r>
            <a:r>
              <a:rPr kumimoji="0" lang="zh-CN" altLang="en-US" sz="2400" b="1" dirty="0">
                <a:solidFill>
                  <a:srgbClr val="CC6600"/>
                </a:solidFill>
                <a:latin typeface="+mn-ea"/>
              </a:rPr>
              <a:t>又无</a:t>
            </a:r>
            <a:r>
              <a:rPr kumimoji="0" lang="en-US" altLang="zh-CN" sz="2400" b="1" i="1" dirty="0">
                <a:solidFill>
                  <a:srgbClr val="CC6600"/>
                </a:solidFill>
                <a:latin typeface="+mn-ea"/>
              </a:rPr>
              <a:t>vu</a:t>
            </a:r>
            <a:r>
              <a:rPr kumimoji="0" lang="en-US" altLang="zh-CN" sz="2400" b="1" dirty="0">
                <a:solidFill>
                  <a:srgbClr val="CC6600"/>
                </a:solidFill>
                <a:latin typeface="+mn-ea"/>
              </a:rPr>
              <a:t>- </a:t>
            </a:r>
            <a:r>
              <a:rPr kumimoji="0" lang="zh-CN" altLang="en-US" sz="2400" b="1" dirty="0">
                <a:solidFill>
                  <a:srgbClr val="CC6600"/>
                </a:solidFill>
                <a:latin typeface="+mn-ea"/>
              </a:rPr>
              <a:t>有向通路</a:t>
            </a:r>
            <a:r>
              <a:rPr kumimoji="0" lang="en-US" altLang="zh-CN" sz="2400" b="1" dirty="0">
                <a:solidFill>
                  <a:srgbClr val="CC6600"/>
                </a:solidFill>
                <a:latin typeface="+mn-ea"/>
              </a:rPr>
              <a:t>)</a:t>
            </a:r>
          </a:p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en-US" altLang="zh-CN" sz="2400" b="1" dirty="0">
                <a:latin typeface="+mn-ea"/>
                <a:sym typeface="Symbol" charset="2"/>
              </a:rPr>
              <a:t></a:t>
            </a:r>
            <a:r>
              <a:rPr kumimoji="0" lang="en-US" altLang="zh-CN" sz="2400" b="1" dirty="0" err="1">
                <a:latin typeface="+mn-ea"/>
              </a:rPr>
              <a:t>u,v</a:t>
            </a:r>
            <a:r>
              <a:rPr kumimoji="0" lang="en-US" altLang="zh-CN" sz="2400" b="1" dirty="0" err="1">
                <a:latin typeface="+mn-ea"/>
                <a:sym typeface="Symbol" charset="2"/>
              </a:rPr>
              <a:t></a:t>
            </a:r>
            <a:r>
              <a:rPr kumimoji="0" lang="en-US" altLang="zh-CN" sz="2400" b="1" dirty="0" err="1">
                <a:latin typeface="+mn-ea"/>
              </a:rPr>
              <a:t>V</a:t>
            </a:r>
            <a:r>
              <a:rPr kumimoji="0" lang="en-US" altLang="zh-CN" sz="2400" b="1" baseline="-30000" dirty="0" err="1">
                <a:latin typeface="+mn-ea"/>
              </a:rPr>
              <a:t>D</a:t>
            </a:r>
            <a:r>
              <a:rPr kumimoji="0" lang="en-US" altLang="zh-CN" sz="2400" b="1" dirty="0">
                <a:latin typeface="+mn-ea"/>
              </a:rPr>
              <a:t>,</a:t>
            </a:r>
            <a:r>
              <a:rPr kumimoji="0" lang="zh-CN" altLang="en-US" sz="2400" b="1" i="1" dirty="0">
                <a:solidFill>
                  <a:schemeClr val="tx2"/>
                </a:solidFill>
                <a:latin typeface="+mn-ea"/>
              </a:rPr>
              <a:t>存在一条 </a:t>
            </a:r>
            <a:r>
              <a:rPr kumimoji="0" lang="en-US" altLang="zh-CN" sz="2400" b="1" dirty="0">
                <a:latin typeface="+mn-ea"/>
              </a:rPr>
              <a:t>(</a:t>
            </a:r>
            <a:r>
              <a:rPr kumimoji="0" lang="en-US" altLang="zh-CN" sz="2400" b="1" dirty="0" err="1">
                <a:latin typeface="+mn-ea"/>
              </a:rPr>
              <a:t>u,v</a:t>
            </a:r>
            <a:r>
              <a:rPr kumimoji="0" lang="en-US" altLang="zh-CN" sz="2400" b="1" dirty="0">
                <a:latin typeface="+mn-ea"/>
              </a:rPr>
              <a:t>)-</a:t>
            </a:r>
            <a:r>
              <a:rPr kumimoji="0" lang="zh-CN" altLang="en-US" sz="2400" b="1" dirty="0">
                <a:latin typeface="+mn-ea"/>
              </a:rPr>
              <a:t>有向通路或者</a:t>
            </a:r>
            <a:r>
              <a:rPr kumimoji="0" lang="en-US" altLang="zh-CN" sz="2400" b="1" dirty="0">
                <a:latin typeface="+mn-ea"/>
              </a:rPr>
              <a:t>(</a:t>
            </a:r>
            <a:r>
              <a:rPr kumimoji="0" lang="en-US" altLang="zh-CN" sz="2400" b="1" dirty="0" err="1">
                <a:latin typeface="+mn-ea"/>
              </a:rPr>
              <a:t>v,u</a:t>
            </a:r>
            <a:r>
              <a:rPr kumimoji="0" lang="en-US" altLang="zh-CN" sz="2400" b="1" dirty="0">
                <a:latin typeface="+mn-ea"/>
              </a:rPr>
              <a:t>)-</a:t>
            </a:r>
            <a:r>
              <a:rPr kumimoji="0" lang="zh-CN" altLang="en-US" sz="2400" b="1" dirty="0">
                <a:latin typeface="+mn-ea"/>
              </a:rPr>
              <a:t>有向通路，则</a:t>
            </a:r>
            <a:r>
              <a:rPr kumimoji="0" lang="en-US" altLang="zh-CN" sz="2400" b="1" i="1" dirty="0">
                <a:latin typeface="+mn-ea"/>
              </a:rPr>
              <a:t>D</a:t>
            </a:r>
            <a:r>
              <a:rPr kumimoji="0" lang="zh-CN" altLang="en-US" sz="2400" b="1" dirty="0">
                <a:latin typeface="+mn-ea"/>
              </a:rPr>
              <a:t>称为</a:t>
            </a:r>
            <a:r>
              <a:rPr kumimoji="0" lang="zh-CN" altLang="en-US" sz="2400" b="1" dirty="0">
                <a:solidFill>
                  <a:srgbClr val="FF0000"/>
                </a:solidFill>
                <a:latin typeface="+mn-ea"/>
              </a:rPr>
              <a:t>单连通</a:t>
            </a:r>
            <a:r>
              <a:rPr kumimoji="0" lang="zh-CN" altLang="en-US" sz="2400" b="1" dirty="0">
                <a:latin typeface="+mn-ea"/>
              </a:rPr>
              <a:t>有向图。 </a:t>
            </a:r>
            <a:r>
              <a:rPr kumimoji="0" lang="en-US" altLang="zh-CN" sz="2400" b="1" dirty="0">
                <a:solidFill>
                  <a:schemeClr val="tx2"/>
                </a:solidFill>
                <a:latin typeface="+mn-ea"/>
              </a:rPr>
              <a:t>(</a:t>
            </a:r>
            <a:r>
              <a:rPr kumimoji="0" lang="zh-CN" altLang="en-US" sz="2400" b="1" dirty="0">
                <a:solidFill>
                  <a:schemeClr val="tx2"/>
                </a:solidFill>
                <a:latin typeface="+mn-ea"/>
              </a:rPr>
              <a:t>见下中图</a:t>
            </a:r>
            <a:r>
              <a:rPr kumimoji="0" lang="en-US" altLang="zh-CN" sz="2400" b="1" dirty="0">
                <a:solidFill>
                  <a:schemeClr val="tx2"/>
                </a:solidFill>
                <a:latin typeface="+mn-ea"/>
              </a:rPr>
              <a:t>: </a:t>
            </a:r>
            <a:r>
              <a:rPr kumimoji="0" lang="zh-CN" altLang="en-US" sz="2400" b="1" dirty="0">
                <a:solidFill>
                  <a:srgbClr val="CC6600"/>
                </a:solidFill>
                <a:latin typeface="+mn-ea"/>
              </a:rPr>
              <a:t>有</a:t>
            </a:r>
            <a:r>
              <a:rPr kumimoji="0" lang="en-US" altLang="zh-CN" sz="2400" b="1" i="1" dirty="0" err="1">
                <a:solidFill>
                  <a:srgbClr val="CC6600"/>
                </a:solidFill>
                <a:latin typeface="+mn-ea"/>
              </a:rPr>
              <a:t>uv</a:t>
            </a:r>
            <a:r>
              <a:rPr kumimoji="0" lang="en-US" altLang="zh-CN" sz="2400" b="1" i="1" dirty="0">
                <a:solidFill>
                  <a:srgbClr val="CC6600"/>
                </a:solidFill>
                <a:latin typeface="+mn-ea"/>
              </a:rPr>
              <a:t>-</a:t>
            </a:r>
            <a:r>
              <a:rPr kumimoji="0" lang="en-US" altLang="zh-CN" sz="2400" b="1" dirty="0">
                <a:solidFill>
                  <a:srgbClr val="CC6600"/>
                </a:solidFill>
                <a:latin typeface="+mn-ea"/>
              </a:rPr>
              <a:t>, </a:t>
            </a:r>
            <a:r>
              <a:rPr kumimoji="0" lang="zh-CN" altLang="en-US" sz="2400" b="1" dirty="0">
                <a:solidFill>
                  <a:srgbClr val="CC6600"/>
                </a:solidFill>
                <a:latin typeface="+mn-ea"/>
              </a:rPr>
              <a:t>但无</a:t>
            </a:r>
            <a:r>
              <a:rPr kumimoji="0" lang="en-US" altLang="zh-CN" sz="2400" b="1" i="1" dirty="0">
                <a:solidFill>
                  <a:srgbClr val="CC6600"/>
                </a:solidFill>
                <a:latin typeface="+mn-ea"/>
              </a:rPr>
              <a:t>vu</a:t>
            </a:r>
            <a:r>
              <a:rPr kumimoji="0" lang="en-US" altLang="zh-CN" sz="2400" b="1" dirty="0">
                <a:solidFill>
                  <a:srgbClr val="CC6600"/>
                </a:solidFill>
                <a:latin typeface="+mn-ea"/>
              </a:rPr>
              <a:t>-</a:t>
            </a:r>
            <a:r>
              <a:rPr kumimoji="0" lang="zh-CN" altLang="en-US" sz="2400" b="1" dirty="0">
                <a:solidFill>
                  <a:srgbClr val="CC6600"/>
                </a:solidFill>
                <a:latin typeface="+mn-ea"/>
              </a:rPr>
              <a:t>有向通路</a:t>
            </a:r>
            <a:r>
              <a:rPr kumimoji="0" lang="en-US" altLang="zh-CN" sz="2400" b="1" dirty="0">
                <a:solidFill>
                  <a:schemeClr val="tx2"/>
                </a:solidFill>
                <a:latin typeface="+mn-ea"/>
              </a:rPr>
              <a:t>)</a:t>
            </a:r>
            <a:endParaRPr kumimoji="0" lang="en-US" altLang="zh-CN" sz="2400" b="1" dirty="0">
              <a:latin typeface="+mn-ea"/>
            </a:endParaRP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en-US" altLang="zh-CN" sz="2400" b="1" dirty="0">
                <a:latin typeface="+mn-ea"/>
                <a:sym typeface="Symbol" charset="2"/>
              </a:rPr>
              <a:t></a:t>
            </a:r>
            <a:r>
              <a:rPr kumimoji="0" lang="en-US" altLang="zh-CN" sz="2400" b="1" dirty="0" err="1">
                <a:latin typeface="+mn-ea"/>
              </a:rPr>
              <a:t>u,v</a:t>
            </a:r>
            <a:r>
              <a:rPr kumimoji="0" lang="en-US" altLang="zh-CN" sz="2400" b="1" dirty="0" err="1">
                <a:latin typeface="+mn-ea"/>
                <a:sym typeface="Symbol" charset="2"/>
              </a:rPr>
              <a:t></a:t>
            </a:r>
            <a:r>
              <a:rPr kumimoji="0" lang="en-US" altLang="zh-CN" sz="2400" b="1" dirty="0" err="1">
                <a:latin typeface="+mn-ea"/>
              </a:rPr>
              <a:t>V</a:t>
            </a:r>
            <a:r>
              <a:rPr kumimoji="0" lang="en-US" altLang="zh-CN" sz="2400" b="1" baseline="-30000" dirty="0" err="1">
                <a:latin typeface="+mn-ea"/>
              </a:rPr>
              <a:t>D</a:t>
            </a:r>
            <a:r>
              <a:rPr kumimoji="0" lang="en-US" altLang="zh-CN" sz="2400" b="1" dirty="0">
                <a:latin typeface="+mn-ea"/>
              </a:rPr>
              <a:t>,</a:t>
            </a:r>
            <a:r>
              <a:rPr kumimoji="0" lang="zh-CN" altLang="en-US" sz="2400" b="1" i="1" dirty="0">
                <a:solidFill>
                  <a:schemeClr val="tx2"/>
                </a:solidFill>
                <a:latin typeface="+mn-ea"/>
              </a:rPr>
              <a:t>均存在</a:t>
            </a:r>
            <a:r>
              <a:rPr kumimoji="0" lang="zh-CN" altLang="en-US" sz="2400" b="1" dirty="0">
                <a:latin typeface="+mn-ea"/>
              </a:rPr>
              <a:t>  </a:t>
            </a:r>
            <a:r>
              <a:rPr kumimoji="0" lang="en-US" altLang="zh-CN" sz="2400" b="1" dirty="0">
                <a:latin typeface="+mn-ea"/>
              </a:rPr>
              <a:t>(</a:t>
            </a:r>
            <a:r>
              <a:rPr kumimoji="0" lang="en-US" altLang="zh-CN" sz="2400" b="1" dirty="0" err="1">
                <a:latin typeface="+mn-ea"/>
              </a:rPr>
              <a:t>u,v</a:t>
            </a:r>
            <a:r>
              <a:rPr kumimoji="0" lang="en-US" altLang="zh-CN" sz="2400" b="1" dirty="0">
                <a:latin typeface="+mn-ea"/>
              </a:rPr>
              <a:t>)-</a:t>
            </a:r>
            <a:r>
              <a:rPr kumimoji="0" lang="zh-CN" altLang="en-US" sz="2400" b="1" dirty="0">
                <a:latin typeface="+mn-ea"/>
              </a:rPr>
              <a:t>有向通路和</a:t>
            </a:r>
            <a:r>
              <a:rPr kumimoji="0" lang="en-US" altLang="zh-CN" sz="2400" b="1" dirty="0">
                <a:latin typeface="+mn-ea"/>
              </a:rPr>
              <a:t>(</a:t>
            </a:r>
            <a:r>
              <a:rPr kumimoji="0" lang="en-US" altLang="zh-CN" sz="2400" b="1" dirty="0" err="1">
                <a:latin typeface="+mn-ea"/>
              </a:rPr>
              <a:t>v,u</a:t>
            </a:r>
            <a:r>
              <a:rPr kumimoji="0" lang="en-US" altLang="zh-CN" sz="2400" b="1" dirty="0">
                <a:latin typeface="+mn-ea"/>
              </a:rPr>
              <a:t>)-</a:t>
            </a:r>
            <a:r>
              <a:rPr kumimoji="0" lang="zh-CN" altLang="en-US" sz="2400" b="1" dirty="0">
                <a:latin typeface="+mn-ea"/>
              </a:rPr>
              <a:t>有向通路，则</a:t>
            </a:r>
            <a:r>
              <a:rPr kumimoji="0" lang="en-US" altLang="zh-CN" sz="2400" b="1" i="1" dirty="0">
                <a:latin typeface="+mn-ea"/>
              </a:rPr>
              <a:t>D</a:t>
            </a:r>
            <a:r>
              <a:rPr kumimoji="0" lang="zh-CN" altLang="en-US" sz="2400" b="1" dirty="0">
                <a:latin typeface="+mn-ea"/>
              </a:rPr>
              <a:t>称为</a:t>
            </a:r>
            <a:r>
              <a:rPr kumimoji="0" lang="zh-CN" altLang="en-US" sz="2400" b="1" dirty="0">
                <a:solidFill>
                  <a:srgbClr val="FF0000"/>
                </a:solidFill>
                <a:latin typeface="+mn-ea"/>
              </a:rPr>
              <a:t>强连通</a:t>
            </a:r>
            <a:r>
              <a:rPr kumimoji="0" lang="zh-CN" altLang="en-US" sz="2400" b="1" dirty="0">
                <a:latin typeface="+mn-ea"/>
              </a:rPr>
              <a:t>有向图。 </a:t>
            </a:r>
            <a:r>
              <a:rPr kumimoji="0" lang="en-US" altLang="zh-CN" sz="2400" b="1" dirty="0">
                <a:solidFill>
                  <a:schemeClr val="tx2"/>
                </a:solidFill>
                <a:latin typeface="+mn-ea"/>
              </a:rPr>
              <a:t>(</a:t>
            </a:r>
            <a:r>
              <a:rPr kumimoji="0" lang="zh-CN" altLang="en-US" sz="2400" b="1" dirty="0">
                <a:solidFill>
                  <a:schemeClr val="tx2"/>
                </a:solidFill>
                <a:latin typeface="+mn-ea"/>
              </a:rPr>
              <a:t>见下左图</a:t>
            </a:r>
            <a:r>
              <a:rPr kumimoji="0" lang="en-US" altLang="zh-CN" sz="2400" b="1" dirty="0">
                <a:solidFill>
                  <a:schemeClr val="tx2"/>
                </a:solidFill>
                <a:latin typeface="+mn-ea"/>
              </a:rPr>
              <a:t>)</a:t>
            </a:r>
          </a:p>
        </p:txBody>
      </p:sp>
      <p:sp>
        <p:nvSpPr>
          <p:cNvPr id="45060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AD82BC9D-DFBD-7048-9A22-0F803CABB30D}" type="slidenum">
              <a:rPr lang="en-US" altLang="zh-CN"/>
              <a:pPr/>
              <a:t>32</a:t>
            </a:fld>
            <a:endParaRPr lang="en-US" altLang="zh-CN"/>
          </a:p>
        </p:txBody>
      </p:sp>
      <p:grpSp>
        <p:nvGrpSpPr>
          <p:cNvPr id="45061" name="组合 91"/>
          <p:cNvGrpSpPr>
            <a:grpSpLocks/>
          </p:cNvGrpSpPr>
          <p:nvPr/>
        </p:nvGrpSpPr>
        <p:grpSpPr bwMode="auto">
          <a:xfrm>
            <a:off x="1692275" y="4673600"/>
            <a:ext cx="5481638" cy="1963738"/>
            <a:chOff x="1692942" y="4613942"/>
            <a:chExt cx="5481637" cy="1964658"/>
          </a:xfrm>
        </p:grpSpPr>
        <p:sp>
          <p:nvSpPr>
            <p:cNvPr id="45062" name="Text Box 6"/>
            <p:cNvSpPr txBox="1">
              <a:spLocks noChangeArrowheads="1"/>
            </p:cNvSpPr>
            <p:nvPr/>
          </p:nvSpPr>
          <p:spPr bwMode="auto">
            <a:xfrm>
              <a:off x="5943600" y="6172200"/>
              <a:ext cx="381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>
                  <a:latin typeface="Times New Roman" charset="0"/>
                </a:rPr>
                <a:t>v</a:t>
              </a:r>
            </a:p>
          </p:txBody>
        </p:sp>
        <p:sp>
          <p:nvSpPr>
            <p:cNvPr id="45063" name="Text Box 88"/>
            <p:cNvSpPr txBox="1">
              <a:spLocks noChangeArrowheads="1"/>
            </p:cNvSpPr>
            <p:nvPr/>
          </p:nvSpPr>
          <p:spPr bwMode="auto">
            <a:xfrm>
              <a:off x="3795713" y="6181725"/>
              <a:ext cx="381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>
                  <a:latin typeface="Times New Roman" charset="0"/>
                </a:rPr>
                <a:t>v</a:t>
              </a:r>
            </a:p>
          </p:txBody>
        </p:sp>
        <p:sp>
          <p:nvSpPr>
            <p:cNvPr id="45064" name="Text Box 6"/>
            <p:cNvSpPr txBox="1">
              <a:spLocks noChangeArrowheads="1"/>
            </p:cNvSpPr>
            <p:nvPr/>
          </p:nvSpPr>
          <p:spPr bwMode="auto">
            <a:xfrm>
              <a:off x="1907704" y="6165304"/>
              <a:ext cx="381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>
                  <a:latin typeface="Times New Roman" charset="0"/>
                </a:rPr>
                <a:t>v</a:t>
              </a:r>
            </a:p>
          </p:txBody>
        </p:sp>
        <p:grpSp>
          <p:nvGrpSpPr>
            <p:cNvPr id="45065" name="组合 90"/>
            <p:cNvGrpSpPr>
              <a:grpSpLocks/>
            </p:cNvGrpSpPr>
            <p:nvPr/>
          </p:nvGrpSpPr>
          <p:grpSpPr bwMode="auto">
            <a:xfrm>
              <a:off x="1692942" y="4613942"/>
              <a:ext cx="5481637" cy="1704975"/>
              <a:chOff x="1722438" y="4643438"/>
              <a:chExt cx="5481637" cy="1704975"/>
            </a:xfrm>
          </p:grpSpPr>
          <p:sp>
            <p:nvSpPr>
              <p:cNvPr id="45066" name="Oval 10"/>
              <p:cNvSpPr>
                <a:spLocks noChangeArrowheads="1"/>
              </p:cNvSpPr>
              <p:nvPr/>
            </p:nvSpPr>
            <p:spPr bwMode="auto">
              <a:xfrm>
                <a:off x="1722438" y="5411788"/>
                <a:ext cx="119062" cy="122237"/>
              </a:xfrm>
              <a:prstGeom prst="ellipse">
                <a:avLst/>
              </a:prstGeom>
              <a:solidFill>
                <a:schemeClr val="tx1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45067" name="Oval 11"/>
              <p:cNvSpPr>
                <a:spLocks noChangeArrowheads="1"/>
              </p:cNvSpPr>
              <p:nvPr/>
            </p:nvSpPr>
            <p:spPr bwMode="auto">
              <a:xfrm>
                <a:off x="1997628" y="6178320"/>
                <a:ext cx="126100" cy="114519"/>
              </a:xfrm>
              <a:prstGeom prst="ellipse">
                <a:avLst/>
              </a:prstGeom>
              <a:solidFill>
                <a:schemeClr val="tx1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45068" name="Oval 13"/>
              <p:cNvSpPr>
                <a:spLocks noChangeArrowheads="1"/>
              </p:cNvSpPr>
              <p:nvPr/>
            </p:nvSpPr>
            <p:spPr bwMode="auto">
              <a:xfrm>
                <a:off x="3064699" y="5450756"/>
                <a:ext cx="83314" cy="108669"/>
              </a:xfrm>
              <a:prstGeom prst="ellipse">
                <a:avLst/>
              </a:prstGeom>
              <a:solidFill>
                <a:schemeClr val="tx1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grpSp>
            <p:nvGrpSpPr>
              <p:cNvPr id="45069" name="Group 16"/>
              <p:cNvGrpSpPr>
                <a:grpSpLocks/>
              </p:cNvGrpSpPr>
              <p:nvPr/>
            </p:nvGrpSpPr>
            <p:grpSpPr bwMode="auto">
              <a:xfrm>
                <a:off x="1824038" y="5018088"/>
                <a:ext cx="563562" cy="419100"/>
                <a:chOff x="1149" y="3161"/>
                <a:chExt cx="355" cy="264"/>
              </a:xfrm>
            </p:grpSpPr>
            <p:sp>
              <p:nvSpPr>
                <p:cNvPr id="45118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1225" y="3161"/>
                  <a:ext cx="279" cy="208"/>
                </a:xfrm>
                <a:prstGeom prst="line">
                  <a:avLst/>
                </a:pr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5119" name="Freeform 15"/>
                <p:cNvSpPr>
                  <a:spLocks/>
                </p:cNvSpPr>
                <p:nvPr/>
              </p:nvSpPr>
              <p:spPr bwMode="auto">
                <a:xfrm>
                  <a:off x="1149" y="3310"/>
                  <a:ext cx="138" cy="115"/>
                </a:xfrm>
                <a:custGeom>
                  <a:avLst/>
                  <a:gdLst>
                    <a:gd name="T0" fmla="*/ 99 w 138"/>
                    <a:gd name="T1" fmla="*/ 0 h 115"/>
                    <a:gd name="T2" fmla="*/ 0 w 138"/>
                    <a:gd name="T3" fmla="*/ 115 h 115"/>
                    <a:gd name="T4" fmla="*/ 138 w 138"/>
                    <a:gd name="T5" fmla="*/ 56 h 115"/>
                    <a:gd name="T6" fmla="*/ 80 w 138"/>
                    <a:gd name="T7" fmla="*/ 56 h 115"/>
                    <a:gd name="T8" fmla="*/ 99 w 138"/>
                    <a:gd name="T9" fmla="*/ 0 h 1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8"/>
                    <a:gd name="T16" fmla="*/ 0 h 115"/>
                    <a:gd name="T17" fmla="*/ 138 w 138"/>
                    <a:gd name="T18" fmla="*/ 115 h 1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8" h="115">
                      <a:moveTo>
                        <a:pt x="99" y="0"/>
                      </a:moveTo>
                      <a:lnTo>
                        <a:pt x="0" y="115"/>
                      </a:lnTo>
                      <a:lnTo>
                        <a:pt x="138" y="56"/>
                      </a:lnTo>
                      <a:lnTo>
                        <a:pt x="80" y="56"/>
                      </a:lnTo>
                      <a:lnTo>
                        <a:pt x="9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5070" name="Group 19"/>
              <p:cNvGrpSpPr>
                <a:grpSpLocks/>
              </p:cNvGrpSpPr>
              <p:nvPr/>
            </p:nvGrpSpPr>
            <p:grpSpPr bwMode="auto">
              <a:xfrm>
                <a:off x="1835150" y="5424488"/>
                <a:ext cx="1220788" cy="109537"/>
                <a:chOff x="1156" y="3417"/>
                <a:chExt cx="769" cy="69"/>
              </a:xfrm>
            </p:grpSpPr>
            <p:sp>
              <p:nvSpPr>
                <p:cNvPr id="45116" name="Line 17"/>
                <p:cNvSpPr>
                  <a:spLocks noChangeShapeType="1"/>
                </p:cNvSpPr>
                <p:nvPr/>
              </p:nvSpPr>
              <p:spPr bwMode="auto">
                <a:xfrm>
                  <a:off x="1156" y="3451"/>
                  <a:ext cx="673" cy="1"/>
                </a:xfrm>
                <a:prstGeom prst="line">
                  <a:avLst/>
                </a:pr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5117" name="Freeform 18"/>
                <p:cNvSpPr>
                  <a:spLocks/>
                </p:cNvSpPr>
                <p:nvPr/>
              </p:nvSpPr>
              <p:spPr bwMode="auto">
                <a:xfrm>
                  <a:off x="1779" y="3417"/>
                  <a:ext cx="146" cy="69"/>
                </a:xfrm>
                <a:custGeom>
                  <a:avLst/>
                  <a:gdLst>
                    <a:gd name="T0" fmla="*/ 0 w 146"/>
                    <a:gd name="T1" fmla="*/ 69 h 69"/>
                    <a:gd name="T2" fmla="*/ 146 w 146"/>
                    <a:gd name="T3" fmla="*/ 34 h 69"/>
                    <a:gd name="T4" fmla="*/ 0 w 146"/>
                    <a:gd name="T5" fmla="*/ 0 h 69"/>
                    <a:gd name="T6" fmla="*/ 47 w 146"/>
                    <a:gd name="T7" fmla="*/ 34 h 69"/>
                    <a:gd name="T8" fmla="*/ 0 w 146"/>
                    <a:gd name="T9" fmla="*/ 69 h 6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6"/>
                    <a:gd name="T16" fmla="*/ 0 h 69"/>
                    <a:gd name="T17" fmla="*/ 146 w 146"/>
                    <a:gd name="T18" fmla="*/ 69 h 6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6" h="69">
                      <a:moveTo>
                        <a:pt x="0" y="69"/>
                      </a:moveTo>
                      <a:lnTo>
                        <a:pt x="146" y="34"/>
                      </a:lnTo>
                      <a:lnTo>
                        <a:pt x="0" y="0"/>
                      </a:lnTo>
                      <a:lnTo>
                        <a:pt x="47" y="34"/>
                      </a:lnTo>
                      <a:lnTo>
                        <a:pt x="0" y="6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5071" name="Group 22"/>
              <p:cNvGrpSpPr>
                <a:grpSpLocks/>
              </p:cNvGrpSpPr>
              <p:nvPr/>
            </p:nvGrpSpPr>
            <p:grpSpPr bwMode="auto">
              <a:xfrm>
                <a:off x="1784350" y="5526088"/>
                <a:ext cx="261938" cy="690562"/>
                <a:chOff x="1124" y="3481"/>
                <a:chExt cx="165" cy="435"/>
              </a:xfrm>
            </p:grpSpPr>
            <p:sp>
              <p:nvSpPr>
                <p:cNvPr id="45114" name="Line 20"/>
                <p:cNvSpPr>
                  <a:spLocks noChangeShapeType="1"/>
                </p:cNvSpPr>
                <p:nvPr/>
              </p:nvSpPr>
              <p:spPr bwMode="auto">
                <a:xfrm>
                  <a:off x="1124" y="3481"/>
                  <a:ext cx="127" cy="340"/>
                </a:xfrm>
                <a:prstGeom prst="line">
                  <a:avLst/>
                </a:pr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5115" name="Freeform 21"/>
                <p:cNvSpPr>
                  <a:spLocks/>
                </p:cNvSpPr>
                <p:nvPr/>
              </p:nvSpPr>
              <p:spPr bwMode="auto">
                <a:xfrm>
                  <a:off x="1205" y="3760"/>
                  <a:ext cx="84" cy="156"/>
                </a:xfrm>
                <a:custGeom>
                  <a:avLst/>
                  <a:gdLst>
                    <a:gd name="T0" fmla="*/ 0 w 84"/>
                    <a:gd name="T1" fmla="*/ 26 h 156"/>
                    <a:gd name="T2" fmla="*/ 84 w 84"/>
                    <a:gd name="T3" fmla="*/ 156 h 156"/>
                    <a:gd name="T4" fmla="*/ 62 w 84"/>
                    <a:gd name="T5" fmla="*/ 0 h 156"/>
                    <a:gd name="T6" fmla="*/ 46 w 84"/>
                    <a:gd name="T7" fmla="*/ 58 h 156"/>
                    <a:gd name="T8" fmla="*/ 0 w 84"/>
                    <a:gd name="T9" fmla="*/ 26 h 1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156"/>
                    <a:gd name="T17" fmla="*/ 84 w 84"/>
                    <a:gd name="T18" fmla="*/ 156 h 1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156">
                      <a:moveTo>
                        <a:pt x="0" y="26"/>
                      </a:moveTo>
                      <a:lnTo>
                        <a:pt x="84" y="156"/>
                      </a:lnTo>
                      <a:lnTo>
                        <a:pt x="62" y="0"/>
                      </a:lnTo>
                      <a:lnTo>
                        <a:pt x="46" y="58"/>
                      </a:lnTo>
                      <a:lnTo>
                        <a:pt x="0" y="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5072" name="Group 25"/>
              <p:cNvGrpSpPr>
                <a:grpSpLocks/>
              </p:cNvGrpSpPr>
              <p:nvPr/>
            </p:nvGrpSpPr>
            <p:grpSpPr bwMode="auto">
              <a:xfrm>
                <a:off x="2459038" y="5005388"/>
                <a:ext cx="617537" cy="444500"/>
                <a:chOff x="1549" y="3153"/>
                <a:chExt cx="389" cy="280"/>
              </a:xfrm>
            </p:grpSpPr>
            <p:sp>
              <p:nvSpPr>
                <p:cNvPr id="45112" name="Line 23"/>
                <p:cNvSpPr>
                  <a:spLocks noChangeShapeType="1"/>
                </p:cNvSpPr>
                <p:nvPr/>
              </p:nvSpPr>
              <p:spPr bwMode="auto">
                <a:xfrm flipH="1" flipV="1">
                  <a:off x="1627" y="3209"/>
                  <a:ext cx="311" cy="224"/>
                </a:xfrm>
                <a:prstGeom prst="line">
                  <a:avLst/>
                </a:pr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5113" name="Freeform 24"/>
                <p:cNvSpPr>
                  <a:spLocks/>
                </p:cNvSpPr>
                <p:nvPr/>
              </p:nvSpPr>
              <p:spPr bwMode="auto">
                <a:xfrm>
                  <a:off x="1549" y="3153"/>
                  <a:ext cx="140" cy="117"/>
                </a:xfrm>
                <a:custGeom>
                  <a:avLst/>
                  <a:gdLst>
                    <a:gd name="T0" fmla="*/ 140 w 140"/>
                    <a:gd name="T1" fmla="*/ 60 h 117"/>
                    <a:gd name="T2" fmla="*/ 0 w 140"/>
                    <a:gd name="T3" fmla="*/ 0 h 117"/>
                    <a:gd name="T4" fmla="*/ 101 w 140"/>
                    <a:gd name="T5" fmla="*/ 117 h 117"/>
                    <a:gd name="T6" fmla="*/ 83 w 140"/>
                    <a:gd name="T7" fmla="*/ 60 h 117"/>
                    <a:gd name="T8" fmla="*/ 140 w 140"/>
                    <a:gd name="T9" fmla="*/ 60 h 1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0"/>
                    <a:gd name="T16" fmla="*/ 0 h 117"/>
                    <a:gd name="T17" fmla="*/ 140 w 140"/>
                    <a:gd name="T18" fmla="*/ 117 h 1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0" h="117">
                      <a:moveTo>
                        <a:pt x="140" y="60"/>
                      </a:moveTo>
                      <a:lnTo>
                        <a:pt x="0" y="0"/>
                      </a:lnTo>
                      <a:lnTo>
                        <a:pt x="101" y="117"/>
                      </a:lnTo>
                      <a:lnTo>
                        <a:pt x="83" y="60"/>
                      </a:lnTo>
                      <a:lnTo>
                        <a:pt x="140" y="6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5073" name="Group 28"/>
              <p:cNvGrpSpPr>
                <a:grpSpLocks/>
              </p:cNvGrpSpPr>
              <p:nvPr/>
            </p:nvGrpSpPr>
            <p:grpSpPr bwMode="auto">
              <a:xfrm>
                <a:off x="2117725" y="6224588"/>
                <a:ext cx="701675" cy="109537"/>
                <a:chOff x="1334" y="3921"/>
                <a:chExt cx="442" cy="69"/>
              </a:xfrm>
            </p:grpSpPr>
            <p:sp>
              <p:nvSpPr>
                <p:cNvPr id="45110" name="Line 26"/>
                <p:cNvSpPr>
                  <a:spLocks noChangeShapeType="1"/>
                </p:cNvSpPr>
                <p:nvPr/>
              </p:nvSpPr>
              <p:spPr bwMode="auto">
                <a:xfrm>
                  <a:off x="1334" y="3954"/>
                  <a:ext cx="346" cy="1"/>
                </a:xfrm>
                <a:prstGeom prst="line">
                  <a:avLst/>
                </a:pr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5111" name="Freeform 27"/>
                <p:cNvSpPr>
                  <a:spLocks/>
                </p:cNvSpPr>
                <p:nvPr/>
              </p:nvSpPr>
              <p:spPr bwMode="auto">
                <a:xfrm>
                  <a:off x="1630" y="3921"/>
                  <a:ext cx="146" cy="69"/>
                </a:xfrm>
                <a:custGeom>
                  <a:avLst/>
                  <a:gdLst>
                    <a:gd name="T0" fmla="*/ 0 w 146"/>
                    <a:gd name="T1" fmla="*/ 69 h 69"/>
                    <a:gd name="T2" fmla="*/ 146 w 146"/>
                    <a:gd name="T3" fmla="*/ 33 h 69"/>
                    <a:gd name="T4" fmla="*/ 0 w 146"/>
                    <a:gd name="T5" fmla="*/ 0 h 69"/>
                    <a:gd name="T6" fmla="*/ 47 w 146"/>
                    <a:gd name="T7" fmla="*/ 33 h 69"/>
                    <a:gd name="T8" fmla="*/ 0 w 146"/>
                    <a:gd name="T9" fmla="*/ 69 h 6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6"/>
                    <a:gd name="T16" fmla="*/ 0 h 69"/>
                    <a:gd name="T17" fmla="*/ 146 w 146"/>
                    <a:gd name="T18" fmla="*/ 69 h 6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6" h="69">
                      <a:moveTo>
                        <a:pt x="0" y="69"/>
                      </a:moveTo>
                      <a:lnTo>
                        <a:pt x="146" y="33"/>
                      </a:lnTo>
                      <a:lnTo>
                        <a:pt x="0" y="0"/>
                      </a:lnTo>
                      <a:lnTo>
                        <a:pt x="47" y="33"/>
                      </a:lnTo>
                      <a:lnTo>
                        <a:pt x="0" y="6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5074" name="Group 31"/>
              <p:cNvGrpSpPr>
                <a:grpSpLocks/>
              </p:cNvGrpSpPr>
              <p:nvPr/>
            </p:nvGrpSpPr>
            <p:grpSpPr bwMode="auto">
              <a:xfrm>
                <a:off x="2868613" y="5538788"/>
                <a:ext cx="198437" cy="687387"/>
                <a:chOff x="1807" y="3489"/>
                <a:chExt cx="125" cy="433"/>
              </a:xfrm>
            </p:grpSpPr>
            <p:sp>
              <p:nvSpPr>
                <p:cNvPr id="45108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1807" y="3584"/>
                  <a:ext cx="97" cy="338"/>
                </a:xfrm>
                <a:prstGeom prst="line">
                  <a:avLst/>
                </a:pr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5109" name="Freeform 30"/>
                <p:cNvSpPr>
                  <a:spLocks/>
                </p:cNvSpPr>
                <p:nvPr/>
              </p:nvSpPr>
              <p:spPr bwMode="auto">
                <a:xfrm>
                  <a:off x="1859" y="3489"/>
                  <a:ext cx="73" cy="156"/>
                </a:xfrm>
                <a:custGeom>
                  <a:avLst/>
                  <a:gdLst>
                    <a:gd name="T0" fmla="*/ 63 w 73"/>
                    <a:gd name="T1" fmla="*/ 156 h 156"/>
                    <a:gd name="T2" fmla="*/ 73 w 73"/>
                    <a:gd name="T3" fmla="*/ 0 h 156"/>
                    <a:gd name="T4" fmla="*/ 0 w 73"/>
                    <a:gd name="T5" fmla="*/ 137 h 156"/>
                    <a:gd name="T6" fmla="*/ 45 w 73"/>
                    <a:gd name="T7" fmla="*/ 101 h 156"/>
                    <a:gd name="T8" fmla="*/ 63 w 73"/>
                    <a:gd name="T9" fmla="*/ 156 h 1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3"/>
                    <a:gd name="T16" fmla="*/ 0 h 156"/>
                    <a:gd name="T17" fmla="*/ 73 w 73"/>
                    <a:gd name="T18" fmla="*/ 156 h 1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3" h="156">
                      <a:moveTo>
                        <a:pt x="63" y="156"/>
                      </a:moveTo>
                      <a:lnTo>
                        <a:pt x="73" y="0"/>
                      </a:lnTo>
                      <a:lnTo>
                        <a:pt x="0" y="137"/>
                      </a:lnTo>
                      <a:lnTo>
                        <a:pt x="45" y="101"/>
                      </a:lnTo>
                      <a:lnTo>
                        <a:pt x="63" y="15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5075" name="Group 34"/>
              <p:cNvGrpSpPr>
                <a:grpSpLocks/>
              </p:cNvGrpSpPr>
              <p:nvPr/>
            </p:nvGrpSpPr>
            <p:grpSpPr bwMode="auto">
              <a:xfrm>
                <a:off x="1820863" y="5500688"/>
                <a:ext cx="1014412" cy="750887"/>
                <a:chOff x="1147" y="3465"/>
                <a:chExt cx="639" cy="473"/>
              </a:xfrm>
            </p:grpSpPr>
            <p:sp>
              <p:nvSpPr>
                <p:cNvPr id="45106" name="Line 32"/>
                <p:cNvSpPr>
                  <a:spLocks noChangeShapeType="1"/>
                </p:cNvSpPr>
                <p:nvPr/>
              </p:nvSpPr>
              <p:spPr bwMode="auto">
                <a:xfrm>
                  <a:off x="1147" y="3465"/>
                  <a:ext cx="559" cy="417"/>
                </a:xfrm>
                <a:prstGeom prst="line">
                  <a:avLst/>
                </a:pr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5107" name="Freeform 33"/>
                <p:cNvSpPr>
                  <a:spLocks/>
                </p:cNvSpPr>
                <p:nvPr/>
              </p:nvSpPr>
              <p:spPr bwMode="auto">
                <a:xfrm>
                  <a:off x="1646" y="3823"/>
                  <a:ext cx="140" cy="115"/>
                </a:xfrm>
                <a:custGeom>
                  <a:avLst/>
                  <a:gdLst>
                    <a:gd name="T0" fmla="*/ 0 w 140"/>
                    <a:gd name="T1" fmla="*/ 56 h 115"/>
                    <a:gd name="T2" fmla="*/ 140 w 140"/>
                    <a:gd name="T3" fmla="*/ 115 h 115"/>
                    <a:gd name="T4" fmla="*/ 39 w 140"/>
                    <a:gd name="T5" fmla="*/ 0 h 115"/>
                    <a:gd name="T6" fmla="*/ 57 w 140"/>
                    <a:gd name="T7" fmla="*/ 56 h 115"/>
                    <a:gd name="T8" fmla="*/ 0 w 140"/>
                    <a:gd name="T9" fmla="*/ 56 h 1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0"/>
                    <a:gd name="T16" fmla="*/ 0 h 115"/>
                    <a:gd name="T17" fmla="*/ 140 w 140"/>
                    <a:gd name="T18" fmla="*/ 115 h 1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0" h="115">
                      <a:moveTo>
                        <a:pt x="0" y="56"/>
                      </a:moveTo>
                      <a:lnTo>
                        <a:pt x="140" y="115"/>
                      </a:lnTo>
                      <a:lnTo>
                        <a:pt x="39" y="0"/>
                      </a:lnTo>
                      <a:lnTo>
                        <a:pt x="57" y="56"/>
                      </a:lnTo>
                      <a:lnTo>
                        <a:pt x="0" y="5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45076" name="Oval 35"/>
              <p:cNvSpPr>
                <a:spLocks noChangeArrowheads="1"/>
              </p:cNvSpPr>
              <p:nvPr/>
            </p:nvSpPr>
            <p:spPr bwMode="auto">
              <a:xfrm>
                <a:off x="6432550" y="4927600"/>
                <a:ext cx="117475" cy="122238"/>
              </a:xfrm>
              <a:prstGeom prst="ellipse">
                <a:avLst/>
              </a:prstGeom>
              <a:solidFill>
                <a:schemeClr val="tx1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45077" name="Oval 36"/>
              <p:cNvSpPr>
                <a:spLocks noChangeArrowheads="1"/>
              </p:cNvSpPr>
              <p:nvPr/>
            </p:nvSpPr>
            <p:spPr bwMode="auto">
              <a:xfrm>
                <a:off x="5778500" y="5411788"/>
                <a:ext cx="119063" cy="122237"/>
              </a:xfrm>
              <a:prstGeom prst="ellipse">
                <a:avLst/>
              </a:prstGeom>
              <a:solidFill>
                <a:schemeClr val="tx1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45078" name="Oval 37"/>
              <p:cNvSpPr>
                <a:spLocks noChangeArrowheads="1"/>
              </p:cNvSpPr>
              <p:nvPr/>
            </p:nvSpPr>
            <p:spPr bwMode="auto">
              <a:xfrm>
                <a:off x="6062663" y="6200775"/>
                <a:ext cx="117475" cy="122238"/>
              </a:xfrm>
              <a:prstGeom prst="ellipse">
                <a:avLst/>
              </a:prstGeom>
              <a:solidFill>
                <a:schemeClr val="tx1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45079" name="Oval 38"/>
              <p:cNvSpPr>
                <a:spLocks noChangeArrowheads="1"/>
              </p:cNvSpPr>
              <p:nvPr/>
            </p:nvSpPr>
            <p:spPr bwMode="auto">
              <a:xfrm>
                <a:off x="6851650" y="6226175"/>
                <a:ext cx="117475" cy="122238"/>
              </a:xfrm>
              <a:prstGeom prst="ellipse">
                <a:avLst/>
              </a:prstGeom>
              <a:solidFill>
                <a:schemeClr val="tx1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45080" name="Oval 39"/>
              <p:cNvSpPr>
                <a:spLocks noChangeArrowheads="1"/>
              </p:cNvSpPr>
              <p:nvPr/>
            </p:nvSpPr>
            <p:spPr bwMode="auto">
              <a:xfrm>
                <a:off x="7085013" y="5437188"/>
                <a:ext cx="119062" cy="122237"/>
              </a:xfrm>
              <a:prstGeom prst="ellipse">
                <a:avLst/>
              </a:prstGeom>
              <a:solidFill>
                <a:schemeClr val="tx1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grpSp>
            <p:nvGrpSpPr>
              <p:cNvPr id="11" name="Group 42"/>
              <p:cNvGrpSpPr>
                <a:grpSpLocks/>
              </p:cNvGrpSpPr>
              <p:nvPr/>
            </p:nvGrpSpPr>
            <p:grpSpPr bwMode="auto">
              <a:xfrm>
                <a:off x="5876925" y="5018088"/>
                <a:ext cx="568325" cy="419100"/>
                <a:chOff x="3702" y="3161"/>
                <a:chExt cx="358" cy="264"/>
              </a:xfrm>
              <a:solidFill>
                <a:schemeClr val="tx1"/>
              </a:solidFill>
            </p:grpSpPr>
            <p:sp>
              <p:nvSpPr>
                <p:cNvPr id="16454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3780" y="3161"/>
                  <a:ext cx="280" cy="208"/>
                </a:xfrm>
                <a:prstGeom prst="line">
                  <a:avLst/>
                </a:prstGeom>
                <a:grp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6455" name="Freeform 41"/>
                <p:cNvSpPr>
                  <a:spLocks/>
                </p:cNvSpPr>
                <p:nvPr/>
              </p:nvSpPr>
              <p:spPr bwMode="auto">
                <a:xfrm>
                  <a:off x="3702" y="3310"/>
                  <a:ext cx="140" cy="115"/>
                </a:xfrm>
                <a:custGeom>
                  <a:avLst/>
                  <a:gdLst>
                    <a:gd name="T0" fmla="*/ 101 w 140"/>
                    <a:gd name="T1" fmla="*/ 0 h 115"/>
                    <a:gd name="T2" fmla="*/ 0 w 140"/>
                    <a:gd name="T3" fmla="*/ 115 h 115"/>
                    <a:gd name="T4" fmla="*/ 140 w 140"/>
                    <a:gd name="T5" fmla="*/ 56 h 115"/>
                    <a:gd name="T6" fmla="*/ 83 w 140"/>
                    <a:gd name="T7" fmla="*/ 56 h 115"/>
                    <a:gd name="T8" fmla="*/ 101 w 140"/>
                    <a:gd name="T9" fmla="*/ 0 h 1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0"/>
                    <a:gd name="T16" fmla="*/ 0 h 115"/>
                    <a:gd name="T17" fmla="*/ 140 w 140"/>
                    <a:gd name="T18" fmla="*/ 115 h 1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0" h="115">
                      <a:moveTo>
                        <a:pt x="101" y="0"/>
                      </a:moveTo>
                      <a:lnTo>
                        <a:pt x="0" y="115"/>
                      </a:lnTo>
                      <a:lnTo>
                        <a:pt x="140" y="56"/>
                      </a:lnTo>
                      <a:lnTo>
                        <a:pt x="83" y="56"/>
                      </a:lnTo>
                      <a:lnTo>
                        <a:pt x="101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2" name="Group 45"/>
              <p:cNvGrpSpPr>
                <a:grpSpLocks/>
              </p:cNvGrpSpPr>
              <p:nvPr/>
            </p:nvGrpSpPr>
            <p:grpSpPr bwMode="auto">
              <a:xfrm>
                <a:off x="5892800" y="5424488"/>
                <a:ext cx="1220788" cy="109537"/>
                <a:chOff x="3712" y="3417"/>
                <a:chExt cx="769" cy="69"/>
              </a:xfrm>
              <a:solidFill>
                <a:schemeClr val="tx1"/>
              </a:solidFill>
            </p:grpSpPr>
            <p:sp>
              <p:nvSpPr>
                <p:cNvPr id="16452" name="Line 43"/>
                <p:cNvSpPr>
                  <a:spLocks noChangeShapeType="1"/>
                </p:cNvSpPr>
                <p:nvPr/>
              </p:nvSpPr>
              <p:spPr bwMode="auto">
                <a:xfrm>
                  <a:off x="3808" y="3451"/>
                  <a:ext cx="673" cy="1"/>
                </a:xfrm>
                <a:prstGeom prst="line">
                  <a:avLst/>
                </a:prstGeom>
                <a:grp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6453" name="Freeform 44"/>
                <p:cNvSpPr>
                  <a:spLocks/>
                </p:cNvSpPr>
                <p:nvPr/>
              </p:nvSpPr>
              <p:spPr bwMode="auto">
                <a:xfrm>
                  <a:off x="3712" y="3417"/>
                  <a:ext cx="147" cy="69"/>
                </a:xfrm>
                <a:custGeom>
                  <a:avLst/>
                  <a:gdLst>
                    <a:gd name="T0" fmla="*/ 147 w 147"/>
                    <a:gd name="T1" fmla="*/ 0 h 69"/>
                    <a:gd name="T2" fmla="*/ 0 w 147"/>
                    <a:gd name="T3" fmla="*/ 34 h 69"/>
                    <a:gd name="T4" fmla="*/ 147 w 147"/>
                    <a:gd name="T5" fmla="*/ 69 h 69"/>
                    <a:gd name="T6" fmla="*/ 101 w 147"/>
                    <a:gd name="T7" fmla="*/ 34 h 69"/>
                    <a:gd name="T8" fmla="*/ 147 w 147"/>
                    <a:gd name="T9" fmla="*/ 0 h 6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7"/>
                    <a:gd name="T16" fmla="*/ 0 h 69"/>
                    <a:gd name="T17" fmla="*/ 147 w 147"/>
                    <a:gd name="T18" fmla="*/ 69 h 6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7" h="69">
                      <a:moveTo>
                        <a:pt x="147" y="0"/>
                      </a:moveTo>
                      <a:lnTo>
                        <a:pt x="0" y="34"/>
                      </a:lnTo>
                      <a:lnTo>
                        <a:pt x="147" y="69"/>
                      </a:lnTo>
                      <a:lnTo>
                        <a:pt x="101" y="34"/>
                      </a:lnTo>
                      <a:lnTo>
                        <a:pt x="147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3" name="Group 48"/>
              <p:cNvGrpSpPr>
                <a:grpSpLocks/>
              </p:cNvGrpSpPr>
              <p:nvPr/>
            </p:nvGrpSpPr>
            <p:grpSpPr bwMode="auto">
              <a:xfrm>
                <a:off x="5843588" y="5529263"/>
                <a:ext cx="255587" cy="684212"/>
                <a:chOff x="3681" y="3483"/>
                <a:chExt cx="161" cy="431"/>
              </a:xfrm>
              <a:solidFill>
                <a:schemeClr val="tx1"/>
              </a:solidFill>
            </p:grpSpPr>
            <p:sp>
              <p:nvSpPr>
                <p:cNvPr id="16450" name="Line 46"/>
                <p:cNvSpPr>
                  <a:spLocks noChangeShapeType="1"/>
                </p:cNvSpPr>
                <p:nvPr/>
              </p:nvSpPr>
              <p:spPr bwMode="auto">
                <a:xfrm>
                  <a:off x="3715" y="3574"/>
                  <a:ext cx="127" cy="340"/>
                </a:xfrm>
                <a:prstGeom prst="line">
                  <a:avLst/>
                </a:prstGeom>
                <a:grp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6451" name="Freeform 47"/>
                <p:cNvSpPr>
                  <a:spLocks/>
                </p:cNvSpPr>
                <p:nvPr/>
              </p:nvSpPr>
              <p:spPr bwMode="auto">
                <a:xfrm>
                  <a:off x="3681" y="3483"/>
                  <a:ext cx="82" cy="154"/>
                </a:xfrm>
                <a:custGeom>
                  <a:avLst/>
                  <a:gdLst>
                    <a:gd name="T0" fmla="*/ 82 w 82"/>
                    <a:gd name="T1" fmla="*/ 128 h 154"/>
                    <a:gd name="T2" fmla="*/ 0 w 82"/>
                    <a:gd name="T3" fmla="*/ 0 h 154"/>
                    <a:gd name="T4" fmla="*/ 20 w 82"/>
                    <a:gd name="T5" fmla="*/ 154 h 154"/>
                    <a:gd name="T6" fmla="*/ 35 w 82"/>
                    <a:gd name="T7" fmla="*/ 96 h 154"/>
                    <a:gd name="T8" fmla="*/ 82 w 82"/>
                    <a:gd name="T9" fmla="*/ 128 h 1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2"/>
                    <a:gd name="T16" fmla="*/ 0 h 154"/>
                    <a:gd name="T17" fmla="*/ 82 w 82"/>
                    <a:gd name="T18" fmla="*/ 154 h 1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2" h="154">
                      <a:moveTo>
                        <a:pt x="82" y="128"/>
                      </a:moveTo>
                      <a:lnTo>
                        <a:pt x="0" y="0"/>
                      </a:lnTo>
                      <a:lnTo>
                        <a:pt x="20" y="154"/>
                      </a:lnTo>
                      <a:lnTo>
                        <a:pt x="35" y="96"/>
                      </a:lnTo>
                      <a:lnTo>
                        <a:pt x="82" y="128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4" name="Group 51"/>
              <p:cNvGrpSpPr>
                <a:grpSpLocks/>
              </p:cNvGrpSpPr>
              <p:nvPr/>
            </p:nvGrpSpPr>
            <p:grpSpPr bwMode="auto">
              <a:xfrm>
                <a:off x="6516688" y="5005388"/>
                <a:ext cx="619125" cy="447675"/>
                <a:chOff x="4105" y="3153"/>
                <a:chExt cx="390" cy="282"/>
              </a:xfrm>
              <a:solidFill>
                <a:schemeClr val="tx1"/>
              </a:solidFill>
            </p:grpSpPr>
            <p:sp>
              <p:nvSpPr>
                <p:cNvPr id="16448" name="Line 49"/>
                <p:cNvSpPr>
                  <a:spLocks noChangeShapeType="1"/>
                </p:cNvSpPr>
                <p:nvPr/>
              </p:nvSpPr>
              <p:spPr bwMode="auto">
                <a:xfrm flipH="1" flipV="1">
                  <a:off x="4105" y="3153"/>
                  <a:ext cx="310" cy="224"/>
                </a:xfrm>
                <a:prstGeom prst="line">
                  <a:avLst/>
                </a:prstGeom>
                <a:grp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6449" name="Freeform 50"/>
                <p:cNvSpPr>
                  <a:spLocks/>
                </p:cNvSpPr>
                <p:nvPr/>
              </p:nvSpPr>
              <p:spPr bwMode="auto">
                <a:xfrm>
                  <a:off x="4355" y="3318"/>
                  <a:ext cx="140" cy="117"/>
                </a:xfrm>
                <a:custGeom>
                  <a:avLst/>
                  <a:gdLst>
                    <a:gd name="T0" fmla="*/ 0 w 140"/>
                    <a:gd name="T1" fmla="*/ 56 h 117"/>
                    <a:gd name="T2" fmla="*/ 140 w 140"/>
                    <a:gd name="T3" fmla="*/ 117 h 117"/>
                    <a:gd name="T4" fmla="*/ 39 w 140"/>
                    <a:gd name="T5" fmla="*/ 0 h 117"/>
                    <a:gd name="T6" fmla="*/ 57 w 140"/>
                    <a:gd name="T7" fmla="*/ 56 h 117"/>
                    <a:gd name="T8" fmla="*/ 0 w 140"/>
                    <a:gd name="T9" fmla="*/ 56 h 1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0"/>
                    <a:gd name="T16" fmla="*/ 0 h 117"/>
                    <a:gd name="T17" fmla="*/ 140 w 140"/>
                    <a:gd name="T18" fmla="*/ 117 h 1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0" h="117">
                      <a:moveTo>
                        <a:pt x="0" y="56"/>
                      </a:moveTo>
                      <a:lnTo>
                        <a:pt x="140" y="117"/>
                      </a:lnTo>
                      <a:lnTo>
                        <a:pt x="39" y="0"/>
                      </a:lnTo>
                      <a:lnTo>
                        <a:pt x="57" y="56"/>
                      </a:lnTo>
                      <a:lnTo>
                        <a:pt x="0" y="5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5" name="Group 54"/>
              <p:cNvGrpSpPr>
                <a:grpSpLocks/>
              </p:cNvGrpSpPr>
              <p:nvPr/>
            </p:nvGrpSpPr>
            <p:grpSpPr bwMode="auto">
              <a:xfrm>
                <a:off x="6173788" y="6224588"/>
                <a:ext cx="704850" cy="109537"/>
                <a:chOff x="3889" y="3921"/>
                <a:chExt cx="444" cy="69"/>
              </a:xfrm>
              <a:solidFill>
                <a:schemeClr val="tx1"/>
              </a:solidFill>
            </p:grpSpPr>
            <p:sp>
              <p:nvSpPr>
                <p:cNvPr id="16446" name="Line 52"/>
                <p:cNvSpPr>
                  <a:spLocks noChangeShapeType="1"/>
                </p:cNvSpPr>
                <p:nvPr/>
              </p:nvSpPr>
              <p:spPr bwMode="auto">
                <a:xfrm>
                  <a:off x="3889" y="3954"/>
                  <a:ext cx="346" cy="1"/>
                </a:xfrm>
                <a:prstGeom prst="line">
                  <a:avLst/>
                </a:prstGeom>
                <a:grp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6447" name="Freeform 53"/>
                <p:cNvSpPr>
                  <a:spLocks/>
                </p:cNvSpPr>
                <p:nvPr/>
              </p:nvSpPr>
              <p:spPr bwMode="auto">
                <a:xfrm>
                  <a:off x="4185" y="3921"/>
                  <a:ext cx="148" cy="69"/>
                </a:xfrm>
                <a:custGeom>
                  <a:avLst/>
                  <a:gdLst>
                    <a:gd name="T0" fmla="*/ 0 w 148"/>
                    <a:gd name="T1" fmla="*/ 69 h 69"/>
                    <a:gd name="T2" fmla="*/ 148 w 148"/>
                    <a:gd name="T3" fmla="*/ 33 h 69"/>
                    <a:gd name="T4" fmla="*/ 0 w 148"/>
                    <a:gd name="T5" fmla="*/ 0 h 69"/>
                    <a:gd name="T6" fmla="*/ 47 w 148"/>
                    <a:gd name="T7" fmla="*/ 33 h 69"/>
                    <a:gd name="T8" fmla="*/ 0 w 148"/>
                    <a:gd name="T9" fmla="*/ 69 h 6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8"/>
                    <a:gd name="T16" fmla="*/ 0 h 69"/>
                    <a:gd name="T17" fmla="*/ 148 w 148"/>
                    <a:gd name="T18" fmla="*/ 69 h 6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8" h="69">
                      <a:moveTo>
                        <a:pt x="0" y="69"/>
                      </a:moveTo>
                      <a:lnTo>
                        <a:pt x="148" y="33"/>
                      </a:lnTo>
                      <a:lnTo>
                        <a:pt x="0" y="0"/>
                      </a:lnTo>
                      <a:lnTo>
                        <a:pt x="47" y="33"/>
                      </a:lnTo>
                      <a:lnTo>
                        <a:pt x="0" y="6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6" name="Group 57"/>
              <p:cNvGrpSpPr>
                <a:grpSpLocks/>
              </p:cNvGrpSpPr>
              <p:nvPr/>
            </p:nvGrpSpPr>
            <p:grpSpPr bwMode="auto">
              <a:xfrm>
                <a:off x="6926263" y="5538788"/>
                <a:ext cx="198437" cy="687387"/>
                <a:chOff x="4363" y="3489"/>
                <a:chExt cx="125" cy="433"/>
              </a:xfrm>
              <a:solidFill>
                <a:schemeClr val="tx1"/>
              </a:solidFill>
            </p:grpSpPr>
            <p:sp>
              <p:nvSpPr>
                <p:cNvPr id="16444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4363" y="3584"/>
                  <a:ext cx="96" cy="338"/>
                </a:xfrm>
                <a:prstGeom prst="line">
                  <a:avLst/>
                </a:prstGeom>
                <a:grp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6445" name="Freeform 56"/>
                <p:cNvSpPr>
                  <a:spLocks/>
                </p:cNvSpPr>
                <p:nvPr/>
              </p:nvSpPr>
              <p:spPr bwMode="auto">
                <a:xfrm>
                  <a:off x="4414" y="3489"/>
                  <a:ext cx="74" cy="156"/>
                </a:xfrm>
                <a:custGeom>
                  <a:avLst/>
                  <a:gdLst>
                    <a:gd name="T0" fmla="*/ 63 w 74"/>
                    <a:gd name="T1" fmla="*/ 156 h 156"/>
                    <a:gd name="T2" fmla="*/ 74 w 74"/>
                    <a:gd name="T3" fmla="*/ 0 h 156"/>
                    <a:gd name="T4" fmla="*/ 0 w 74"/>
                    <a:gd name="T5" fmla="*/ 137 h 156"/>
                    <a:gd name="T6" fmla="*/ 45 w 74"/>
                    <a:gd name="T7" fmla="*/ 101 h 156"/>
                    <a:gd name="T8" fmla="*/ 63 w 74"/>
                    <a:gd name="T9" fmla="*/ 156 h 1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4"/>
                    <a:gd name="T16" fmla="*/ 0 h 156"/>
                    <a:gd name="T17" fmla="*/ 74 w 74"/>
                    <a:gd name="T18" fmla="*/ 156 h 1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4" h="156">
                      <a:moveTo>
                        <a:pt x="63" y="156"/>
                      </a:moveTo>
                      <a:lnTo>
                        <a:pt x="74" y="0"/>
                      </a:lnTo>
                      <a:lnTo>
                        <a:pt x="0" y="137"/>
                      </a:lnTo>
                      <a:lnTo>
                        <a:pt x="45" y="101"/>
                      </a:lnTo>
                      <a:lnTo>
                        <a:pt x="63" y="15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7" name="Group 60"/>
              <p:cNvGrpSpPr>
                <a:grpSpLocks/>
              </p:cNvGrpSpPr>
              <p:nvPr/>
            </p:nvGrpSpPr>
            <p:grpSpPr bwMode="auto">
              <a:xfrm>
                <a:off x="5876925" y="5503863"/>
                <a:ext cx="1011238" cy="747712"/>
                <a:chOff x="3702" y="3467"/>
                <a:chExt cx="637" cy="471"/>
              </a:xfrm>
              <a:solidFill>
                <a:schemeClr val="tx1"/>
              </a:solidFill>
            </p:grpSpPr>
            <p:sp>
              <p:nvSpPr>
                <p:cNvPr id="16442" name="Line 58"/>
                <p:cNvSpPr>
                  <a:spLocks noChangeShapeType="1"/>
                </p:cNvSpPr>
                <p:nvPr/>
              </p:nvSpPr>
              <p:spPr bwMode="auto">
                <a:xfrm>
                  <a:off x="3780" y="3521"/>
                  <a:ext cx="559" cy="417"/>
                </a:xfrm>
                <a:prstGeom prst="line">
                  <a:avLst/>
                </a:prstGeom>
                <a:grp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6443" name="Freeform 59"/>
                <p:cNvSpPr>
                  <a:spLocks/>
                </p:cNvSpPr>
                <p:nvPr/>
              </p:nvSpPr>
              <p:spPr bwMode="auto">
                <a:xfrm>
                  <a:off x="3702" y="3467"/>
                  <a:ext cx="140" cy="115"/>
                </a:xfrm>
                <a:custGeom>
                  <a:avLst/>
                  <a:gdLst>
                    <a:gd name="T0" fmla="*/ 140 w 140"/>
                    <a:gd name="T1" fmla="*/ 59 h 115"/>
                    <a:gd name="T2" fmla="*/ 0 w 140"/>
                    <a:gd name="T3" fmla="*/ 0 h 115"/>
                    <a:gd name="T4" fmla="*/ 101 w 140"/>
                    <a:gd name="T5" fmla="*/ 115 h 115"/>
                    <a:gd name="T6" fmla="*/ 83 w 140"/>
                    <a:gd name="T7" fmla="*/ 59 h 115"/>
                    <a:gd name="T8" fmla="*/ 140 w 140"/>
                    <a:gd name="T9" fmla="*/ 59 h 1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0"/>
                    <a:gd name="T16" fmla="*/ 0 h 115"/>
                    <a:gd name="T17" fmla="*/ 140 w 140"/>
                    <a:gd name="T18" fmla="*/ 115 h 1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0" h="115">
                      <a:moveTo>
                        <a:pt x="140" y="59"/>
                      </a:moveTo>
                      <a:lnTo>
                        <a:pt x="0" y="0"/>
                      </a:lnTo>
                      <a:lnTo>
                        <a:pt x="101" y="115"/>
                      </a:lnTo>
                      <a:lnTo>
                        <a:pt x="83" y="59"/>
                      </a:lnTo>
                      <a:lnTo>
                        <a:pt x="140" y="5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45088" name="Oval 61"/>
              <p:cNvSpPr>
                <a:spLocks noChangeArrowheads="1"/>
              </p:cNvSpPr>
              <p:nvPr/>
            </p:nvSpPr>
            <p:spPr bwMode="auto">
              <a:xfrm>
                <a:off x="4386263" y="4927600"/>
                <a:ext cx="117475" cy="122238"/>
              </a:xfrm>
              <a:prstGeom prst="ellipse">
                <a:avLst/>
              </a:prstGeom>
              <a:solidFill>
                <a:schemeClr val="tx1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45089" name="Oval 62"/>
              <p:cNvSpPr>
                <a:spLocks noChangeArrowheads="1"/>
              </p:cNvSpPr>
              <p:nvPr/>
            </p:nvSpPr>
            <p:spPr bwMode="auto">
              <a:xfrm>
                <a:off x="3732213" y="5411788"/>
                <a:ext cx="119062" cy="122237"/>
              </a:xfrm>
              <a:prstGeom prst="ellipse">
                <a:avLst/>
              </a:prstGeom>
              <a:solidFill>
                <a:schemeClr val="tx1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45090" name="Oval 63"/>
              <p:cNvSpPr>
                <a:spLocks noChangeArrowheads="1"/>
              </p:cNvSpPr>
              <p:nvPr/>
            </p:nvSpPr>
            <p:spPr bwMode="auto">
              <a:xfrm>
                <a:off x="4016375" y="6200775"/>
                <a:ext cx="117475" cy="122238"/>
              </a:xfrm>
              <a:prstGeom prst="ellipse">
                <a:avLst/>
              </a:prstGeom>
              <a:solidFill>
                <a:schemeClr val="tx1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45091" name="Oval 64"/>
              <p:cNvSpPr>
                <a:spLocks noChangeArrowheads="1"/>
              </p:cNvSpPr>
              <p:nvPr/>
            </p:nvSpPr>
            <p:spPr bwMode="auto">
              <a:xfrm>
                <a:off x="4805363" y="6226175"/>
                <a:ext cx="117475" cy="122238"/>
              </a:xfrm>
              <a:prstGeom prst="ellipse">
                <a:avLst/>
              </a:prstGeom>
              <a:solidFill>
                <a:schemeClr val="tx1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45092" name="Oval 65"/>
              <p:cNvSpPr>
                <a:spLocks noChangeArrowheads="1"/>
              </p:cNvSpPr>
              <p:nvPr/>
            </p:nvSpPr>
            <p:spPr bwMode="auto">
              <a:xfrm>
                <a:off x="5038725" y="5437188"/>
                <a:ext cx="119063" cy="122237"/>
              </a:xfrm>
              <a:prstGeom prst="ellipse">
                <a:avLst/>
              </a:prstGeom>
              <a:solidFill>
                <a:schemeClr val="tx1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grpSp>
            <p:nvGrpSpPr>
              <p:cNvPr id="18" name="Group 68"/>
              <p:cNvGrpSpPr>
                <a:grpSpLocks/>
              </p:cNvGrpSpPr>
              <p:nvPr/>
            </p:nvGrpSpPr>
            <p:grpSpPr bwMode="auto">
              <a:xfrm>
                <a:off x="3830638" y="5019675"/>
                <a:ext cx="566737" cy="417513"/>
                <a:chOff x="2413" y="3162"/>
                <a:chExt cx="357" cy="263"/>
              </a:xfrm>
              <a:solidFill>
                <a:schemeClr val="tx1"/>
              </a:solidFill>
            </p:grpSpPr>
            <p:sp>
              <p:nvSpPr>
                <p:cNvPr id="16440" name="Line 66"/>
                <p:cNvSpPr>
                  <a:spLocks noChangeShapeType="1"/>
                </p:cNvSpPr>
                <p:nvPr/>
              </p:nvSpPr>
              <p:spPr bwMode="auto">
                <a:xfrm flipH="1">
                  <a:off x="2413" y="3217"/>
                  <a:ext cx="280" cy="208"/>
                </a:xfrm>
                <a:prstGeom prst="line">
                  <a:avLst/>
                </a:prstGeom>
                <a:grp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6441" name="Freeform 67"/>
                <p:cNvSpPr>
                  <a:spLocks/>
                </p:cNvSpPr>
                <p:nvPr/>
              </p:nvSpPr>
              <p:spPr bwMode="auto">
                <a:xfrm>
                  <a:off x="2632" y="3162"/>
                  <a:ext cx="138" cy="116"/>
                </a:xfrm>
                <a:custGeom>
                  <a:avLst/>
                  <a:gdLst>
                    <a:gd name="T0" fmla="*/ 39 w 138"/>
                    <a:gd name="T1" fmla="*/ 116 h 116"/>
                    <a:gd name="T2" fmla="*/ 138 w 138"/>
                    <a:gd name="T3" fmla="*/ 0 h 116"/>
                    <a:gd name="T4" fmla="*/ 0 w 138"/>
                    <a:gd name="T5" fmla="*/ 59 h 116"/>
                    <a:gd name="T6" fmla="*/ 58 w 138"/>
                    <a:gd name="T7" fmla="*/ 59 h 116"/>
                    <a:gd name="T8" fmla="*/ 39 w 138"/>
                    <a:gd name="T9" fmla="*/ 116 h 1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8"/>
                    <a:gd name="T16" fmla="*/ 0 h 116"/>
                    <a:gd name="T17" fmla="*/ 138 w 138"/>
                    <a:gd name="T18" fmla="*/ 116 h 1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8" h="116">
                      <a:moveTo>
                        <a:pt x="39" y="116"/>
                      </a:moveTo>
                      <a:lnTo>
                        <a:pt x="138" y="0"/>
                      </a:lnTo>
                      <a:lnTo>
                        <a:pt x="0" y="59"/>
                      </a:lnTo>
                      <a:lnTo>
                        <a:pt x="58" y="59"/>
                      </a:lnTo>
                      <a:lnTo>
                        <a:pt x="39" y="11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9" name="Group 71"/>
              <p:cNvGrpSpPr>
                <a:grpSpLocks/>
              </p:cNvGrpSpPr>
              <p:nvPr/>
            </p:nvGrpSpPr>
            <p:grpSpPr bwMode="auto">
              <a:xfrm>
                <a:off x="3844925" y="5424488"/>
                <a:ext cx="1223963" cy="109537"/>
                <a:chOff x="2422" y="3417"/>
                <a:chExt cx="771" cy="69"/>
              </a:xfrm>
              <a:solidFill>
                <a:schemeClr val="tx1"/>
              </a:solidFill>
            </p:grpSpPr>
            <p:sp>
              <p:nvSpPr>
                <p:cNvPr id="16438" name="Line 69"/>
                <p:cNvSpPr>
                  <a:spLocks noChangeShapeType="1"/>
                </p:cNvSpPr>
                <p:nvPr/>
              </p:nvSpPr>
              <p:spPr bwMode="auto">
                <a:xfrm>
                  <a:off x="2422" y="3451"/>
                  <a:ext cx="673" cy="1"/>
                </a:xfrm>
                <a:prstGeom prst="line">
                  <a:avLst/>
                </a:prstGeom>
                <a:grp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6439" name="Freeform 70"/>
                <p:cNvSpPr>
                  <a:spLocks/>
                </p:cNvSpPr>
                <p:nvPr/>
              </p:nvSpPr>
              <p:spPr bwMode="auto">
                <a:xfrm>
                  <a:off x="3045" y="3417"/>
                  <a:ext cx="148" cy="69"/>
                </a:xfrm>
                <a:custGeom>
                  <a:avLst/>
                  <a:gdLst>
                    <a:gd name="T0" fmla="*/ 0 w 148"/>
                    <a:gd name="T1" fmla="*/ 69 h 69"/>
                    <a:gd name="T2" fmla="*/ 148 w 148"/>
                    <a:gd name="T3" fmla="*/ 34 h 69"/>
                    <a:gd name="T4" fmla="*/ 0 w 148"/>
                    <a:gd name="T5" fmla="*/ 0 h 69"/>
                    <a:gd name="T6" fmla="*/ 47 w 148"/>
                    <a:gd name="T7" fmla="*/ 34 h 69"/>
                    <a:gd name="T8" fmla="*/ 0 w 148"/>
                    <a:gd name="T9" fmla="*/ 69 h 6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8"/>
                    <a:gd name="T16" fmla="*/ 0 h 69"/>
                    <a:gd name="T17" fmla="*/ 148 w 148"/>
                    <a:gd name="T18" fmla="*/ 69 h 6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8" h="69">
                      <a:moveTo>
                        <a:pt x="0" y="69"/>
                      </a:moveTo>
                      <a:lnTo>
                        <a:pt x="148" y="34"/>
                      </a:lnTo>
                      <a:lnTo>
                        <a:pt x="0" y="0"/>
                      </a:lnTo>
                      <a:lnTo>
                        <a:pt x="47" y="34"/>
                      </a:lnTo>
                      <a:lnTo>
                        <a:pt x="0" y="6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20" name="Group 74"/>
              <p:cNvGrpSpPr>
                <a:grpSpLocks/>
              </p:cNvGrpSpPr>
              <p:nvPr/>
            </p:nvGrpSpPr>
            <p:grpSpPr bwMode="auto">
              <a:xfrm>
                <a:off x="3794125" y="5526088"/>
                <a:ext cx="258763" cy="690562"/>
                <a:chOff x="2390" y="3481"/>
                <a:chExt cx="163" cy="435"/>
              </a:xfrm>
              <a:solidFill>
                <a:schemeClr val="tx1"/>
              </a:solidFill>
            </p:grpSpPr>
            <p:sp>
              <p:nvSpPr>
                <p:cNvPr id="16436" name="Line 72"/>
                <p:cNvSpPr>
                  <a:spLocks noChangeShapeType="1"/>
                </p:cNvSpPr>
                <p:nvPr/>
              </p:nvSpPr>
              <p:spPr bwMode="auto">
                <a:xfrm>
                  <a:off x="2390" y="3481"/>
                  <a:ext cx="127" cy="340"/>
                </a:xfrm>
                <a:prstGeom prst="line">
                  <a:avLst/>
                </a:prstGeom>
                <a:grp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6437" name="Freeform 73"/>
                <p:cNvSpPr>
                  <a:spLocks/>
                </p:cNvSpPr>
                <p:nvPr/>
              </p:nvSpPr>
              <p:spPr bwMode="auto">
                <a:xfrm>
                  <a:off x="2471" y="3760"/>
                  <a:ext cx="82" cy="156"/>
                </a:xfrm>
                <a:custGeom>
                  <a:avLst/>
                  <a:gdLst>
                    <a:gd name="T0" fmla="*/ 0 w 82"/>
                    <a:gd name="T1" fmla="*/ 26 h 156"/>
                    <a:gd name="T2" fmla="*/ 82 w 82"/>
                    <a:gd name="T3" fmla="*/ 156 h 156"/>
                    <a:gd name="T4" fmla="*/ 62 w 82"/>
                    <a:gd name="T5" fmla="*/ 0 h 156"/>
                    <a:gd name="T6" fmla="*/ 46 w 82"/>
                    <a:gd name="T7" fmla="*/ 58 h 156"/>
                    <a:gd name="T8" fmla="*/ 0 w 82"/>
                    <a:gd name="T9" fmla="*/ 26 h 1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2"/>
                    <a:gd name="T16" fmla="*/ 0 h 156"/>
                    <a:gd name="T17" fmla="*/ 82 w 82"/>
                    <a:gd name="T18" fmla="*/ 156 h 1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2" h="156">
                      <a:moveTo>
                        <a:pt x="0" y="26"/>
                      </a:moveTo>
                      <a:lnTo>
                        <a:pt x="82" y="156"/>
                      </a:lnTo>
                      <a:lnTo>
                        <a:pt x="62" y="0"/>
                      </a:lnTo>
                      <a:lnTo>
                        <a:pt x="46" y="58"/>
                      </a:lnTo>
                      <a:lnTo>
                        <a:pt x="0" y="2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21" name="Group 77"/>
              <p:cNvGrpSpPr>
                <a:grpSpLocks/>
              </p:cNvGrpSpPr>
              <p:nvPr/>
            </p:nvGrpSpPr>
            <p:grpSpPr bwMode="auto">
              <a:xfrm>
                <a:off x="4468813" y="5005388"/>
                <a:ext cx="619125" cy="447675"/>
                <a:chOff x="2815" y="3153"/>
                <a:chExt cx="390" cy="282"/>
              </a:xfrm>
              <a:solidFill>
                <a:schemeClr val="tx1"/>
              </a:solidFill>
            </p:grpSpPr>
            <p:sp>
              <p:nvSpPr>
                <p:cNvPr id="16434" name="Line 75"/>
                <p:cNvSpPr>
                  <a:spLocks noChangeShapeType="1"/>
                </p:cNvSpPr>
                <p:nvPr/>
              </p:nvSpPr>
              <p:spPr bwMode="auto">
                <a:xfrm flipH="1" flipV="1">
                  <a:off x="2815" y="3153"/>
                  <a:ext cx="311" cy="224"/>
                </a:xfrm>
                <a:prstGeom prst="line">
                  <a:avLst/>
                </a:prstGeom>
                <a:grp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6435" name="Freeform 76"/>
                <p:cNvSpPr>
                  <a:spLocks/>
                </p:cNvSpPr>
                <p:nvPr/>
              </p:nvSpPr>
              <p:spPr bwMode="auto">
                <a:xfrm>
                  <a:off x="3065" y="3318"/>
                  <a:ext cx="140" cy="117"/>
                </a:xfrm>
                <a:custGeom>
                  <a:avLst/>
                  <a:gdLst>
                    <a:gd name="T0" fmla="*/ 0 w 140"/>
                    <a:gd name="T1" fmla="*/ 56 h 117"/>
                    <a:gd name="T2" fmla="*/ 140 w 140"/>
                    <a:gd name="T3" fmla="*/ 117 h 117"/>
                    <a:gd name="T4" fmla="*/ 39 w 140"/>
                    <a:gd name="T5" fmla="*/ 0 h 117"/>
                    <a:gd name="T6" fmla="*/ 58 w 140"/>
                    <a:gd name="T7" fmla="*/ 56 h 117"/>
                    <a:gd name="T8" fmla="*/ 0 w 140"/>
                    <a:gd name="T9" fmla="*/ 56 h 1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0"/>
                    <a:gd name="T16" fmla="*/ 0 h 117"/>
                    <a:gd name="T17" fmla="*/ 140 w 140"/>
                    <a:gd name="T18" fmla="*/ 117 h 1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0" h="117">
                      <a:moveTo>
                        <a:pt x="0" y="56"/>
                      </a:moveTo>
                      <a:lnTo>
                        <a:pt x="140" y="117"/>
                      </a:lnTo>
                      <a:lnTo>
                        <a:pt x="39" y="0"/>
                      </a:lnTo>
                      <a:lnTo>
                        <a:pt x="58" y="56"/>
                      </a:lnTo>
                      <a:lnTo>
                        <a:pt x="0" y="5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22" name="Group 80"/>
              <p:cNvGrpSpPr>
                <a:grpSpLocks/>
              </p:cNvGrpSpPr>
              <p:nvPr/>
            </p:nvGrpSpPr>
            <p:grpSpPr bwMode="auto">
              <a:xfrm>
                <a:off x="4127500" y="6224588"/>
                <a:ext cx="701675" cy="109537"/>
                <a:chOff x="2600" y="3921"/>
                <a:chExt cx="442" cy="69"/>
              </a:xfrm>
              <a:solidFill>
                <a:schemeClr val="tx1"/>
              </a:solidFill>
            </p:grpSpPr>
            <p:sp>
              <p:nvSpPr>
                <p:cNvPr id="16432" name="Line 78"/>
                <p:cNvSpPr>
                  <a:spLocks noChangeShapeType="1"/>
                </p:cNvSpPr>
                <p:nvPr/>
              </p:nvSpPr>
              <p:spPr bwMode="auto">
                <a:xfrm>
                  <a:off x="2696" y="3954"/>
                  <a:ext cx="346" cy="1"/>
                </a:xfrm>
                <a:prstGeom prst="line">
                  <a:avLst/>
                </a:prstGeom>
                <a:grp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6433" name="Freeform 79"/>
                <p:cNvSpPr>
                  <a:spLocks/>
                </p:cNvSpPr>
                <p:nvPr/>
              </p:nvSpPr>
              <p:spPr bwMode="auto">
                <a:xfrm>
                  <a:off x="2600" y="3921"/>
                  <a:ext cx="147" cy="69"/>
                </a:xfrm>
                <a:custGeom>
                  <a:avLst/>
                  <a:gdLst>
                    <a:gd name="T0" fmla="*/ 147 w 147"/>
                    <a:gd name="T1" fmla="*/ 0 h 69"/>
                    <a:gd name="T2" fmla="*/ 0 w 147"/>
                    <a:gd name="T3" fmla="*/ 33 h 69"/>
                    <a:gd name="T4" fmla="*/ 147 w 147"/>
                    <a:gd name="T5" fmla="*/ 69 h 69"/>
                    <a:gd name="T6" fmla="*/ 100 w 147"/>
                    <a:gd name="T7" fmla="*/ 33 h 69"/>
                    <a:gd name="T8" fmla="*/ 147 w 147"/>
                    <a:gd name="T9" fmla="*/ 0 h 6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7"/>
                    <a:gd name="T16" fmla="*/ 0 h 69"/>
                    <a:gd name="T17" fmla="*/ 147 w 147"/>
                    <a:gd name="T18" fmla="*/ 69 h 6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7" h="69">
                      <a:moveTo>
                        <a:pt x="147" y="0"/>
                      </a:moveTo>
                      <a:lnTo>
                        <a:pt x="0" y="33"/>
                      </a:lnTo>
                      <a:lnTo>
                        <a:pt x="147" y="69"/>
                      </a:lnTo>
                      <a:lnTo>
                        <a:pt x="100" y="33"/>
                      </a:lnTo>
                      <a:lnTo>
                        <a:pt x="147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23" name="Group 83"/>
              <p:cNvGrpSpPr>
                <a:grpSpLocks/>
              </p:cNvGrpSpPr>
              <p:nvPr/>
            </p:nvGrpSpPr>
            <p:grpSpPr bwMode="auto">
              <a:xfrm>
                <a:off x="4881563" y="5538788"/>
                <a:ext cx="195262" cy="687387"/>
                <a:chOff x="3075" y="3489"/>
                <a:chExt cx="123" cy="433"/>
              </a:xfrm>
              <a:solidFill>
                <a:schemeClr val="tx1"/>
              </a:solidFill>
            </p:grpSpPr>
            <p:sp>
              <p:nvSpPr>
                <p:cNvPr id="16430" name="Line 81"/>
                <p:cNvSpPr>
                  <a:spLocks noChangeShapeType="1"/>
                </p:cNvSpPr>
                <p:nvPr/>
              </p:nvSpPr>
              <p:spPr bwMode="auto">
                <a:xfrm flipV="1">
                  <a:off x="3101" y="3489"/>
                  <a:ext cx="97" cy="339"/>
                </a:xfrm>
                <a:prstGeom prst="line">
                  <a:avLst/>
                </a:prstGeom>
                <a:grp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6431" name="Freeform 82"/>
                <p:cNvSpPr>
                  <a:spLocks/>
                </p:cNvSpPr>
                <p:nvPr/>
              </p:nvSpPr>
              <p:spPr bwMode="auto">
                <a:xfrm>
                  <a:off x="3075" y="3768"/>
                  <a:ext cx="73" cy="154"/>
                </a:xfrm>
                <a:custGeom>
                  <a:avLst/>
                  <a:gdLst>
                    <a:gd name="T0" fmla="*/ 9 w 73"/>
                    <a:gd name="T1" fmla="*/ 0 h 154"/>
                    <a:gd name="T2" fmla="*/ 0 w 73"/>
                    <a:gd name="T3" fmla="*/ 154 h 154"/>
                    <a:gd name="T4" fmla="*/ 73 w 73"/>
                    <a:gd name="T5" fmla="*/ 20 h 154"/>
                    <a:gd name="T6" fmla="*/ 28 w 73"/>
                    <a:gd name="T7" fmla="*/ 55 h 154"/>
                    <a:gd name="T8" fmla="*/ 9 w 73"/>
                    <a:gd name="T9" fmla="*/ 0 h 1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3"/>
                    <a:gd name="T16" fmla="*/ 0 h 154"/>
                    <a:gd name="T17" fmla="*/ 73 w 73"/>
                    <a:gd name="T18" fmla="*/ 154 h 1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3" h="154">
                      <a:moveTo>
                        <a:pt x="9" y="0"/>
                      </a:moveTo>
                      <a:lnTo>
                        <a:pt x="0" y="154"/>
                      </a:lnTo>
                      <a:lnTo>
                        <a:pt x="73" y="20"/>
                      </a:lnTo>
                      <a:lnTo>
                        <a:pt x="28" y="55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24" name="Group 86"/>
              <p:cNvGrpSpPr>
                <a:grpSpLocks/>
              </p:cNvGrpSpPr>
              <p:nvPr/>
            </p:nvGrpSpPr>
            <p:grpSpPr bwMode="auto">
              <a:xfrm>
                <a:off x="3830638" y="5500688"/>
                <a:ext cx="1011237" cy="750887"/>
                <a:chOff x="2413" y="3465"/>
                <a:chExt cx="637" cy="473"/>
              </a:xfrm>
              <a:solidFill>
                <a:schemeClr val="tx1"/>
              </a:solidFill>
            </p:grpSpPr>
            <p:sp>
              <p:nvSpPr>
                <p:cNvPr id="16428" name="Line 84"/>
                <p:cNvSpPr>
                  <a:spLocks noChangeShapeType="1"/>
                </p:cNvSpPr>
                <p:nvPr/>
              </p:nvSpPr>
              <p:spPr bwMode="auto">
                <a:xfrm>
                  <a:off x="2413" y="3465"/>
                  <a:ext cx="559" cy="417"/>
                </a:xfrm>
                <a:prstGeom prst="line">
                  <a:avLst/>
                </a:prstGeom>
                <a:grp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6429" name="Freeform 85"/>
                <p:cNvSpPr>
                  <a:spLocks/>
                </p:cNvSpPr>
                <p:nvPr/>
              </p:nvSpPr>
              <p:spPr bwMode="auto">
                <a:xfrm>
                  <a:off x="2912" y="3823"/>
                  <a:ext cx="138" cy="115"/>
                </a:xfrm>
                <a:custGeom>
                  <a:avLst/>
                  <a:gdLst>
                    <a:gd name="T0" fmla="*/ 0 w 138"/>
                    <a:gd name="T1" fmla="*/ 56 h 115"/>
                    <a:gd name="T2" fmla="*/ 138 w 138"/>
                    <a:gd name="T3" fmla="*/ 115 h 115"/>
                    <a:gd name="T4" fmla="*/ 39 w 138"/>
                    <a:gd name="T5" fmla="*/ 0 h 115"/>
                    <a:gd name="T6" fmla="*/ 57 w 138"/>
                    <a:gd name="T7" fmla="*/ 56 h 115"/>
                    <a:gd name="T8" fmla="*/ 0 w 138"/>
                    <a:gd name="T9" fmla="*/ 56 h 1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8"/>
                    <a:gd name="T16" fmla="*/ 0 h 115"/>
                    <a:gd name="T17" fmla="*/ 138 w 138"/>
                    <a:gd name="T18" fmla="*/ 115 h 1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8" h="115">
                      <a:moveTo>
                        <a:pt x="0" y="56"/>
                      </a:moveTo>
                      <a:lnTo>
                        <a:pt x="138" y="115"/>
                      </a:lnTo>
                      <a:lnTo>
                        <a:pt x="39" y="0"/>
                      </a:lnTo>
                      <a:lnTo>
                        <a:pt x="57" y="56"/>
                      </a:lnTo>
                      <a:lnTo>
                        <a:pt x="0" y="5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45100" name="Text Box 5"/>
              <p:cNvSpPr txBox="1">
                <a:spLocks noChangeArrowheads="1"/>
              </p:cNvSpPr>
              <p:nvPr/>
            </p:nvSpPr>
            <p:spPr bwMode="auto">
              <a:xfrm>
                <a:off x="6477000" y="4648200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sz="2000" b="1" i="1">
                    <a:latin typeface="Times New Roman" charset="0"/>
                  </a:rPr>
                  <a:t>u</a:t>
                </a:r>
              </a:p>
            </p:txBody>
          </p:sp>
          <p:sp>
            <p:nvSpPr>
              <p:cNvPr id="45101" name="Text Box 87"/>
              <p:cNvSpPr txBox="1">
                <a:spLocks noChangeArrowheads="1"/>
              </p:cNvSpPr>
              <p:nvPr/>
            </p:nvSpPr>
            <p:spPr bwMode="auto">
              <a:xfrm>
                <a:off x="4429125" y="4643438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sz="2000" b="1" i="1">
                    <a:latin typeface="Times New Roman" charset="0"/>
                  </a:rPr>
                  <a:t>u</a:t>
                </a:r>
              </a:p>
            </p:txBody>
          </p:sp>
          <p:sp>
            <p:nvSpPr>
              <p:cNvPr id="45102" name="Text Box 5"/>
              <p:cNvSpPr txBox="1">
                <a:spLocks noChangeArrowheads="1"/>
              </p:cNvSpPr>
              <p:nvPr/>
            </p:nvSpPr>
            <p:spPr bwMode="auto">
              <a:xfrm>
                <a:off x="2513264" y="4682632"/>
                <a:ext cx="381000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sz="2000" b="1" i="1">
                    <a:latin typeface="Times New Roman" charset="0"/>
                  </a:rPr>
                  <a:t>u</a:t>
                </a:r>
              </a:p>
            </p:txBody>
          </p:sp>
          <p:sp>
            <p:nvSpPr>
              <p:cNvPr id="45103" name="Oval 62"/>
              <p:cNvSpPr>
                <a:spLocks noChangeArrowheads="1"/>
              </p:cNvSpPr>
              <p:nvPr/>
            </p:nvSpPr>
            <p:spPr bwMode="auto">
              <a:xfrm>
                <a:off x="3043977" y="5431456"/>
                <a:ext cx="119062" cy="122237"/>
              </a:xfrm>
              <a:prstGeom prst="ellipse">
                <a:avLst/>
              </a:prstGeom>
              <a:solidFill>
                <a:schemeClr val="tx1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45104" name="Oval 62"/>
              <p:cNvSpPr>
                <a:spLocks noChangeArrowheads="1"/>
              </p:cNvSpPr>
              <p:nvPr/>
            </p:nvSpPr>
            <p:spPr bwMode="auto">
              <a:xfrm>
                <a:off x="2382264" y="4887372"/>
                <a:ext cx="119062" cy="122237"/>
              </a:xfrm>
              <a:prstGeom prst="ellipse">
                <a:avLst/>
              </a:prstGeom>
              <a:solidFill>
                <a:schemeClr val="tx1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45105" name="Oval 62"/>
              <p:cNvSpPr>
                <a:spLocks noChangeArrowheads="1"/>
              </p:cNvSpPr>
              <p:nvPr/>
            </p:nvSpPr>
            <p:spPr bwMode="auto">
              <a:xfrm>
                <a:off x="2771800" y="6207816"/>
                <a:ext cx="119062" cy="122237"/>
              </a:xfrm>
              <a:prstGeom prst="ellipse">
                <a:avLst/>
              </a:prstGeom>
              <a:solidFill>
                <a:schemeClr val="tx1"/>
              </a:solidFill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976357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强连通的充分必要条件 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9263"/>
            <a:ext cx="8435975" cy="4411662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kumimoji="0" lang="zh-CN" altLang="en-US" sz="2800" b="1" dirty="0">
                <a:latin typeface="+mn-ea"/>
              </a:rPr>
              <a:t>有向图</a:t>
            </a:r>
            <a:r>
              <a:rPr kumimoji="0" lang="en-US" altLang="zh-CN" sz="2800" b="1" i="1" dirty="0">
                <a:latin typeface="+mn-ea"/>
              </a:rPr>
              <a:t>D</a:t>
            </a:r>
            <a:r>
              <a:rPr kumimoji="0" lang="zh-CN" altLang="en-US" sz="2800" b="1" dirty="0">
                <a:latin typeface="+mn-ea"/>
              </a:rPr>
              <a:t>是强连通的</a:t>
            </a:r>
            <a:r>
              <a:rPr kumimoji="0" lang="zh-CN" altLang="en-US" sz="2800" b="1" dirty="0">
                <a:solidFill>
                  <a:srgbClr val="FF0000"/>
                </a:solidFill>
                <a:latin typeface="+mn-ea"/>
              </a:rPr>
              <a:t>当且仅当</a:t>
            </a:r>
            <a:r>
              <a:rPr kumimoji="0" lang="en-US" altLang="zh-CN" sz="2800" b="1" i="1" dirty="0">
                <a:latin typeface="+mn-ea"/>
              </a:rPr>
              <a:t>D</a:t>
            </a:r>
            <a:r>
              <a:rPr kumimoji="0" lang="zh-CN" altLang="en-US" sz="2800" b="1" dirty="0">
                <a:latin typeface="+mn-ea"/>
              </a:rPr>
              <a:t>中的所有顶点在同一个有向回路上。</a:t>
            </a:r>
          </a:p>
          <a:p>
            <a:pPr lvl="1" algn="just" eaLnBrk="1" hangingPunct="1">
              <a:lnSpc>
                <a:spcPct val="120000"/>
              </a:lnSpc>
            </a:pPr>
            <a:r>
              <a:rPr kumimoji="0" lang="zh-CN" altLang="en-US" sz="2400" b="1" dirty="0">
                <a:latin typeface="+mn-ea"/>
              </a:rPr>
              <a:t>证明：</a:t>
            </a:r>
          </a:p>
          <a:p>
            <a:pPr lvl="1" algn="just" eaLnBrk="1" hangingPunct="1">
              <a:lnSpc>
                <a:spcPct val="120000"/>
              </a:lnSpc>
              <a:buFont typeface="Wingdings" charset="2"/>
              <a:buNone/>
            </a:pPr>
            <a:r>
              <a:rPr kumimoji="0" lang="zh-CN" altLang="en-US" sz="2400" b="1" dirty="0">
                <a:latin typeface="+mn-ea"/>
                <a:sym typeface="Symbol" charset="2"/>
              </a:rPr>
              <a:t></a:t>
            </a:r>
            <a:r>
              <a:rPr kumimoji="0" lang="zh-CN" altLang="en-US" sz="2400" b="1" dirty="0">
                <a:latin typeface="+mn-ea"/>
              </a:rPr>
              <a:t> 显然</a:t>
            </a:r>
          </a:p>
          <a:p>
            <a:pPr lvl="1" eaLnBrk="1" hangingPunct="1">
              <a:lnSpc>
                <a:spcPct val="120000"/>
              </a:lnSpc>
              <a:buFont typeface="Wingdings" charset="2"/>
              <a:buNone/>
            </a:pPr>
            <a:r>
              <a:rPr kumimoji="0" lang="zh-CN" altLang="en-US" sz="2400" b="1" dirty="0">
                <a:latin typeface="+mn-ea"/>
                <a:sym typeface="Symbol" charset="2"/>
              </a:rPr>
              <a:t></a:t>
            </a:r>
            <a:r>
              <a:rPr kumimoji="0" lang="zh-CN" altLang="en-US" sz="2400" b="1" dirty="0">
                <a:latin typeface="+mn-ea"/>
              </a:rPr>
              <a:t> 设</a:t>
            </a:r>
            <a:r>
              <a:rPr kumimoji="0" lang="en-US" altLang="zh-CN" sz="2400" b="1" dirty="0">
                <a:latin typeface="+mn-ea"/>
              </a:rPr>
              <a:t>V</a:t>
            </a:r>
            <a:r>
              <a:rPr kumimoji="0" lang="en-US" altLang="zh-CN" sz="2400" b="1" baseline="-30000" dirty="0">
                <a:latin typeface="+mn-ea"/>
              </a:rPr>
              <a:t>D</a:t>
            </a:r>
            <a:r>
              <a:rPr kumimoji="0" lang="en-US" altLang="zh-CN" sz="2400" b="1" dirty="0">
                <a:latin typeface="+mn-ea"/>
              </a:rPr>
              <a:t>={v</a:t>
            </a:r>
            <a:r>
              <a:rPr kumimoji="0" lang="en-US" altLang="zh-CN" sz="2400" b="1" baseline="-30000" dirty="0">
                <a:latin typeface="+mn-ea"/>
              </a:rPr>
              <a:t>1</a:t>
            </a:r>
            <a:r>
              <a:rPr kumimoji="0" lang="en-US" altLang="zh-CN" sz="2400" b="1" dirty="0">
                <a:latin typeface="+mn-ea"/>
              </a:rPr>
              <a:t>,v</a:t>
            </a:r>
            <a:r>
              <a:rPr kumimoji="0" lang="en-US" altLang="zh-CN" sz="2400" b="1" baseline="-30000" dirty="0">
                <a:latin typeface="+mn-ea"/>
              </a:rPr>
              <a:t>2</a:t>
            </a:r>
            <a:r>
              <a:rPr kumimoji="0" lang="en-US" altLang="zh-CN" sz="2400" b="1" dirty="0">
                <a:latin typeface="+mn-ea"/>
              </a:rPr>
              <a:t>,…,</a:t>
            </a:r>
            <a:r>
              <a:rPr kumimoji="0" lang="en-US" altLang="zh-CN" sz="2400" b="1" dirty="0" err="1">
                <a:latin typeface="+mn-ea"/>
              </a:rPr>
              <a:t>v</a:t>
            </a:r>
            <a:r>
              <a:rPr kumimoji="0" lang="en-US" altLang="zh-CN" sz="2400" b="1" baseline="-30000" dirty="0" err="1">
                <a:latin typeface="+mn-ea"/>
              </a:rPr>
              <a:t>n</a:t>
            </a:r>
            <a:r>
              <a:rPr kumimoji="0" lang="en-US" altLang="zh-CN" sz="2400" b="1" dirty="0">
                <a:latin typeface="+mn-ea"/>
              </a:rPr>
              <a:t>}</a:t>
            </a:r>
            <a:r>
              <a:rPr kumimoji="0" lang="zh-CN" altLang="en-US" sz="2400" b="1" dirty="0">
                <a:latin typeface="+mn-ea"/>
              </a:rPr>
              <a:t>，令</a:t>
            </a:r>
            <a:r>
              <a:rPr kumimoji="0" lang="zh-CN" altLang="en-US" sz="2400" b="1" dirty="0">
                <a:latin typeface="+mn-ea"/>
                <a:sym typeface="Symbol" charset="2"/>
              </a:rPr>
              <a:t></a:t>
            </a:r>
            <a:r>
              <a:rPr kumimoji="0" lang="en-US" altLang="zh-CN" sz="2400" b="1" baseline="-30000" dirty="0" err="1">
                <a:latin typeface="+mn-ea"/>
              </a:rPr>
              <a:t>i</a:t>
            </a:r>
            <a:r>
              <a:rPr kumimoji="0" lang="zh-CN" altLang="en-US" sz="2400" b="1" dirty="0">
                <a:latin typeface="+mn-ea"/>
              </a:rPr>
              <a:t>是</a:t>
            </a:r>
            <a:r>
              <a:rPr kumimoji="0" lang="en-US" altLang="zh-CN" sz="2400" b="1" dirty="0">
                <a:latin typeface="+mn-ea"/>
              </a:rPr>
              <a:t>v</a:t>
            </a:r>
            <a:r>
              <a:rPr kumimoji="0" lang="en-US" altLang="zh-CN" sz="2400" b="1" baseline="-30000" dirty="0">
                <a:latin typeface="+mn-ea"/>
              </a:rPr>
              <a:t>i</a:t>
            </a:r>
            <a:r>
              <a:rPr kumimoji="0" lang="zh-CN" altLang="en-US" sz="2400" b="1" dirty="0">
                <a:latin typeface="+mn-ea"/>
              </a:rPr>
              <a:t>到</a:t>
            </a:r>
            <a:r>
              <a:rPr kumimoji="0" lang="en-US" altLang="zh-CN" sz="2400" b="1" dirty="0">
                <a:latin typeface="+mn-ea"/>
              </a:rPr>
              <a:t>v</a:t>
            </a:r>
            <a:r>
              <a:rPr kumimoji="0" lang="en-US" altLang="zh-CN" sz="2400" b="1" baseline="-30000" dirty="0">
                <a:latin typeface="+mn-ea"/>
              </a:rPr>
              <a:t>i+1</a:t>
            </a:r>
            <a:r>
              <a:rPr kumimoji="0" lang="zh-CN" altLang="en-US" sz="2400" b="1" dirty="0">
                <a:latin typeface="+mn-ea"/>
              </a:rPr>
              <a:t>的有向通路</a:t>
            </a:r>
            <a:r>
              <a:rPr kumimoji="0" lang="en-US" altLang="zh-CN" sz="2400" b="1" dirty="0">
                <a:latin typeface="+mn-ea"/>
              </a:rPr>
              <a:t>(</a:t>
            </a:r>
            <a:r>
              <a:rPr kumimoji="0" lang="en-US" altLang="zh-CN" sz="2400" b="1" dirty="0" err="1">
                <a:latin typeface="+mn-ea"/>
              </a:rPr>
              <a:t>i</a:t>
            </a:r>
            <a:r>
              <a:rPr kumimoji="0" lang="en-US" altLang="zh-CN" sz="2400" b="1" dirty="0">
                <a:latin typeface="+mn-ea"/>
              </a:rPr>
              <a:t>=1,…,n-1)</a:t>
            </a:r>
            <a:r>
              <a:rPr kumimoji="0" lang="zh-CN" altLang="en-US" sz="2400" b="1" dirty="0">
                <a:latin typeface="+mn-ea"/>
              </a:rPr>
              <a:t>，令</a:t>
            </a:r>
            <a:r>
              <a:rPr kumimoji="0" lang="zh-CN" altLang="en-US" sz="2400" b="1" dirty="0">
                <a:latin typeface="+mn-ea"/>
                <a:sym typeface="Symbol" charset="2"/>
              </a:rPr>
              <a:t></a:t>
            </a:r>
            <a:r>
              <a:rPr kumimoji="0" lang="en-US" altLang="zh-CN" sz="2400" b="1" baseline="-30000" dirty="0">
                <a:latin typeface="+mn-ea"/>
              </a:rPr>
              <a:t>n</a:t>
            </a:r>
            <a:r>
              <a:rPr kumimoji="0" lang="zh-CN" altLang="en-US" sz="2400" b="1" dirty="0">
                <a:latin typeface="+mn-ea"/>
              </a:rPr>
              <a:t>是</a:t>
            </a:r>
            <a:r>
              <a:rPr kumimoji="0" lang="en-US" altLang="zh-CN" sz="2400" b="1" dirty="0" err="1">
                <a:latin typeface="+mn-ea"/>
              </a:rPr>
              <a:t>v</a:t>
            </a:r>
            <a:r>
              <a:rPr kumimoji="0" lang="en-US" altLang="zh-CN" sz="2400" b="1" baseline="-30000" dirty="0" err="1">
                <a:latin typeface="+mn-ea"/>
              </a:rPr>
              <a:t>n</a:t>
            </a:r>
            <a:r>
              <a:rPr kumimoji="0" lang="zh-CN" altLang="en-US" sz="2400" b="1" dirty="0">
                <a:latin typeface="+mn-ea"/>
              </a:rPr>
              <a:t>到</a:t>
            </a:r>
            <a:r>
              <a:rPr kumimoji="0" lang="en-US" altLang="zh-CN" sz="2400" b="1" dirty="0">
                <a:latin typeface="+mn-ea"/>
              </a:rPr>
              <a:t>v</a:t>
            </a:r>
            <a:r>
              <a:rPr kumimoji="0" lang="en-US" altLang="zh-CN" sz="2400" b="1" baseline="-30000" dirty="0">
                <a:latin typeface="+mn-ea"/>
              </a:rPr>
              <a:t>1</a:t>
            </a:r>
            <a:r>
              <a:rPr kumimoji="0" lang="zh-CN" altLang="en-US" sz="2400" b="1" dirty="0">
                <a:latin typeface="+mn-ea"/>
              </a:rPr>
              <a:t>的有向通路，则</a:t>
            </a:r>
            <a:r>
              <a:rPr kumimoji="0" lang="zh-CN" altLang="en-US" sz="2400" b="1" dirty="0">
                <a:latin typeface="+mn-ea"/>
                <a:sym typeface="Symbol" charset="2"/>
              </a:rPr>
              <a:t></a:t>
            </a:r>
            <a:r>
              <a:rPr kumimoji="0" lang="en-US" altLang="zh-CN" sz="2400" b="1" baseline="-30000" dirty="0">
                <a:latin typeface="+mn-ea"/>
              </a:rPr>
              <a:t>1</a:t>
            </a:r>
            <a:r>
              <a:rPr kumimoji="0" lang="zh-CN" altLang="en-US" sz="2400" b="1" dirty="0">
                <a:latin typeface="+mn-ea"/>
              </a:rPr>
              <a:t>，</a:t>
            </a:r>
            <a:r>
              <a:rPr kumimoji="0" lang="zh-CN" altLang="en-US" sz="2400" b="1" dirty="0">
                <a:latin typeface="+mn-ea"/>
                <a:sym typeface="Symbol" charset="2"/>
              </a:rPr>
              <a:t></a:t>
            </a:r>
            <a:r>
              <a:rPr kumimoji="0" lang="en-US" altLang="zh-CN" sz="2400" b="1" baseline="-30000" dirty="0">
                <a:latin typeface="+mn-ea"/>
              </a:rPr>
              <a:t>2</a:t>
            </a:r>
            <a:r>
              <a:rPr kumimoji="0" lang="en-US" altLang="zh-CN" sz="2400" b="1" dirty="0">
                <a:latin typeface="+mn-ea"/>
              </a:rPr>
              <a:t>,…</a:t>
            </a:r>
            <a:r>
              <a:rPr kumimoji="0" lang="en-US" altLang="zh-CN" sz="2400" b="1" dirty="0">
                <a:latin typeface="+mn-ea"/>
                <a:sym typeface="Symbol" charset="2"/>
              </a:rPr>
              <a:t></a:t>
            </a:r>
            <a:r>
              <a:rPr kumimoji="0" lang="en-US" altLang="zh-CN" sz="2400" b="1" baseline="-30000" dirty="0">
                <a:latin typeface="+mn-ea"/>
              </a:rPr>
              <a:t>n</a:t>
            </a:r>
            <a:r>
              <a:rPr kumimoji="0" lang="zh-CN" altLang="en-US" sz="2400" b="1" dirty="0">
                <a:latin typeface="+mn-ea"/>
              </a:rPr>
              <a:t>依次连接是包含</a:t>
            </a:r>
            <a:r>
              <a:rPr kumimoji="0" lang="en-US" altLang="zh-CN" sz="2400" b="1" i="1" dirty="0">
                <a:latin typeface="+mn-ea"/>
              </a:rPr>
              <a:t>D</a:t>
            </a:r>
            <a:r>
              <a:rPr kumimoji="0" lang="zh-CN" altLang="en-US" sz="2400" b="1" dirty="0">
                <a:latin typeface="+mn-ea"/>
              </a:rPr>
              <a:t>中一切顶点的回路。 </a:t>
            </a:r>
          </a:p>
        </p:txBody>
      </p:sp>
      <p:sp>
        <p:nvSpPr>
          <p:cNvPr id="47108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457F998E-C84A-B940-90BC-2000D8EA118B}" type="slidenum">
              <a:rPr lang="en-US" altLang="zh-CN"/>
              <a:pPr/>
              <a:t>33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07887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684338"/>
            <a:ext cx="8497887" cy="2120900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sz="2600" b="1" dirty="0">
                <a:latin typeface="+mn-ea"/>
              </a:rPr>
              <a:t>若有向图</a:t>
            </a:r>
            <a:r>
              <a:rPr kumimoji="0" lang="en-US" altLang="zh-CN" sz="2600" b="1" i="1" dirty="0">
                <a:latin typeface="+mn-ea"/>
              </a:rPr>
              <a:t>D</a:t>
            </a:r>
            <a:r>
              <a:rPr kumimoji="0" lang="zh-CN" altLang="en-US" sz="2600" b="1" dirty="0">
                <a:latin typeface="+mn-ea"/>
              </a:rPr>
              <a:t>是单向连通，则</a:t>
            </a:r>
            <a:r>
              <a:rPr kumimoji="0" lang="zh-CN" altLang="en-US" sz="2600" b="1" dirty="0">
                <a:latin typeface="+mn-ea"/>
                <a:sym typeface="Symbol" charset="2"/>
              </a:rPr>
              <a:t>非空集</a:t>
            </a:r>
            <a:r>
              <a:rPr kumimoji="0" lang="en-US" altLang="zh-CN" sz="2600" b="1" i="1" dirty="0">
                <a:latin typeface="+mn-ea"/>
              </a:rPr>
              <a:t>V'</a:t>
            </a:r>
            <a:r>
              <a:rPr kumimoji="0" lang="en-US" altLang="zh-CN" sz="2600" b="1" dirty="0">
                <a:latin typeface="+mn-ea"/>
                <a:sym typeface="Symbol" charset="2"/>
              </a:rPr>
              <a:t></a:t>
            </a:r>
            <a:r>
              <a:rPr kumimoji="0" lang="en-US" altLang="zh-CN" sz="2600" b="1" i="1" dirty="0">
                <a:latin typeface="+mn-ea"/>
              </a:rPr>
              <a:t>V</a:t>
            </a:r>
            <a:r>
              <a:rPr kumimoji="0" lang="en-US" altLang="zh-CN" sz="2600" b="1" i="1" baseline="-30000" dirty="0">
                <a:latin typeface="+mn-ea"/>
              </a:rPr>
              <a:t>D</a:t>
            </a:r>
            <a:r>
              <a:rPr kumimoji="0" lang="en-US" altLang="zh-CN" sz="2600" b="1" dirty="0">
                <a:latin typeface="+mn-ea"/>
              </a:rPr>
              <a:t>, </a:t>
            </a:r>
            <a:r>
              <a:rPr kumimoji="0" lang="en-US" altLang="zh-CN" sz="2600" b="1" dirty="0">
                <a:latin typeface="+mn-ea"/>
                <a:sym typeface="Symbol" charset="2"/>
              </a:rPr>
              <a:t></a:t>
            </a:r>
            <a:r>
              <a:rPr kumimoji="0" lang="en-US" altLang="zh-CN" sz="2600" b="1" i="1" dirty="0" err="1">
                <a:latin typeface="+mn-ea"/>
              </a:rPr>
              <a:t>v'</a:t>
            </a:r>
            <a:r>
              <a:rPr kumimoji="0" lang="en-US" altLang="zh-CN" sz="2600" b="1" dirty="0" err="1">
                <a:latin typeface="+mn-ea"/>
                <a:sym typeface="Symbol" charset="2"/>
              </a:rPr>
              <a:t></a:t>
            </a:r>
            <a:r>
              <a:rPr kumimoji="0" lang="en-US" altLang="zh-CN" sz="2600" b="1" i="1" dirty="0" err="1">
                <a:latin typeface="+mn-ea"/>
              </a:rPr>
              <a:t>V</a:t>
            </a:r>
            <a:r>
              <a:rPr kumimoji="0" lang="en-US" altLang="zh-CN" sz="2600" b="1" i="1" dirty="0">
                <a:latin typeface="+mn-ea"/>
              </a:rPr>
              <a:t>'</a:t>
            </a:r>
            <a:r>
              <a:rPr kumimoji="0" lang="en-US" altLang="zh-CN" sz="2600" b="1" dirty="0">
                <a:latin typeface="+mn-ea"/>
              </a:rPr>
              <a:t>, </a:t>
            </a:r>
            <a:r>
              <a:rPr kumimoji="0" lang="zh-CN" altLang="en-US" sz="2600" b="1" dirty="0">
                <a:latin typeface="+mn-ea"/>
              </a:rPr>
              <a:t>使得</a:t>
            </a:r>
            <a:r>
              <a:rPr kumimoji="0" lang="en-US" altLang="zh-CN" sz="2600" b="1" i="1" dirty="0">
                <a:latin typeface="+mn-ea"/>
              </a:rPr>
              <a:t>v</a:t>
            </a:r>
            <a:r>
              <a:rPr kumimoji="0" lang="en-US" altLang="zh-CN" sz="2600" b="1" dirty="0">
                <a:latin typeface="+mn-ea"/>
              </a:rPr>
              <a:t>'</a:t>
            </a:r>
            <a:r>
              <a:rPr kumimoji="0" lang="zh-CN" altLang="en-US" sz="2600" b="1" dirty="0">
                <a:latin typeface="+mn-ea"/>
              </a:rPr>
              <a:t>可达</a:t>
            </a:r>
            <a:r>
              <a:rPr kumimoji="0" lang="en-US" altLang="zh-CN" sz="2600" b="1" i="1" dirty="0">
                <a:latin typeface="+mn-ea"/>
              </a:rPr>
              <a:t>V</a:t>
            </a:r>
            <a:r>
              <a:rPr kumimoji="0" lang="en-US" altLang="zh-CN" sz="2600" b="1" dirty="0">
                <a:latin typeface="+mn-ea"/>
              </a:rPr>
              <a:t>'</a:t>
            </a:r>
            <a:r>
              <a:rPr kumimoji="0" lang="zh-CN" altLang="en-US" sz="2600" b="1" dirty="0">
                <a:latin typeface="+mn-ea"/>
              </a:rPr>
              <a:t>中的所有顶点</a:t>
            </a:r>
            <a:r>
              <a:rPr kumimoji="0" lang="en-US" altLang="zh-CN" sz="2600" b="1" dirty="0">
                <a:latin typeface="+mn-ea"/>
              </a:rPr>
              <a:t>(</a:t>
            </a:r>
            <a:r>
              <a:rPr kumimoji="0" lang="zh-CN" altLang="en-US" sz="2600" b="1" dirty="0">
                <a:latin typeface="+mn-ea"/>
              </a:rPr>
              <a:t>规定顶点到其自身是可达的</a:t>
            </a:r>
            <a:r>
              <a:rPr kumimoji="0" lang="en-US" altLang="zh-CN" sz="2600" b="1" dirty="0">
                <a:latin typeface="+mn-ea"/>
              </a:rPr>
              <a:t>)</a:t>
            </a:r>
            <a:r>
              <a:rPr kumimoji="0" lang="zh-CN" altLang="en-US" sz="2600" b="1" dirty="0">
                <a:latin typeface="+mn-ea"/>
              </a:rPr>
              <a:t>。</a:t>
            </a:r>
          </a:p>
          <a:p>
            <a:pPr lvl="1" algn="just" eaLnBrk="1" hangingPunct="1">
              <a:lnSpc>
                <a:spcPct val="110000"/>
              </a:lnSpc>
              <a:spcBef>
                <a:spcPct val="30000"/>
              </a:spcBef>
              <a:buFont typeface="Wingdings" charset="2"/>
              <a:buNone/>
            </a:pPr>
            <a:r>
              <a:rPr kumimoji="0" lang="zh-CN" altLang="en-US" sz="2200" b="1" dirty="0">
                <a:latin typeface="+mn-ea"/>
              </a:rPr>
              <a:t>     </a:t>
            </a:r>
            <a:r>
              <a:rPr kumimoji="0" lang="zh-CN" altLang="en-US" sz="2200" b="1" dirty="0">
                <a:solidFill>
                  <a:schemeClr val="tx2"/>
                </a:solidFill>
                <a:latin typeface="+mn-ea"/>
              </a:rPr>
              <a:t>注意：当</a:t>
            </a:r>
            <a:r>
              <a:rPr kumimoji="0" lang="en-US" altLang="zh-CN" sz="2200" b="1" i="1" dirty="0">
                <a:solidFill>
                  <a:schemeClr val="tx2"/>
                </a:solidFill>
                <a:latin typeface="+mn-ea"/>
              </a:rPr>
              <a:t>V </a:t>
            </a:r>
            <a:r>
              <a:rPr kumimoji="0" lang="en-US" altLang="zh-CN" sz="2400" b="1" dirty="0">
                <a:latin typeface="+mn-ea"/>
              </a:rPr>
              <a:t>'</a:t>
            </a:r>
            <a:r>
              <a:rPr kumimoji="0" lang="zh-CN" altLang="en-US" sz="2200" b="1" dirty="0">
                <a:solidFill>
                  <a:schemeClr val="tx2"/>
                </a:solidFill>
                <a:latin typeface="+mn-ea"/>
              </a:rPr>
              <a:t>足够小，上述条件一定成立。</a:t>
            </a:r>
          </a:p>
          <a:p>
            <a:pPr lvl="1" algn="just" eaLnBrk="1" hangingPunct="1">
              <a:lnSpc>
                <a:spcPct val="110000"/>
              </a:lnSpc>
              <a:spcBef>
                <a:spcPct val="30000"/>
              </a:spcBef>
              <a:buClr>
                <a:schemeClr val="tx2"/>
              </a:buClr>
            </a:pPr>
            <a:r>
              <a:rPr kumimoji="0" lang="zh-CN" altLang="en-US" sz="2400" b="1" dirty="0">
                <a:latin typeface="+mn-ea"/>
              </a:rPr>
              <a:t>证明：（按照非空子集的大小进行归纳证明）</a:t>
            </a:r>
          </a:p>
        </p:txBody>
      </p:sp>
      <p:sp>
        <p:nvSpPr>
          <p:cNvPr id="49156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F5C319D1-2FA5-684D-A79E-775BBE00158A}" type="slidenum">
              <a:rPr lang="en-US" altLang="zh-CN"/>
              <a:pPr/>
              <a:t>34</a:t>
            </a:fld>
            <a:endParaRPr lang="en-US" altLang="zh-CN"/>
          </a:p>
        </p:txBody>
      </p:sp>
      <p:grpSp>
        <p:nvGrpSpPr>
          <p:cNvPr id="49157" name="组合 11"/>
          <p:cNvGrpSpPr>
            <a:grpSpLocks/>
          </p:cNvGrpSpPr>
          <p:nvPr/>
        </p:nvGrpSpPr>
        <p:grpSpPr bwMode="auto">
          <a:xfrm>
            <a:off x="1403350" y="3986213"/>
            <a:ext cx="5803900" cy="2405062"/>
            <a:chOff x="1144588" y="2384425"/>
            <a:chExt cx="5803676" cy="2895600"/>
          </a:xfrm>
        </p:grpSpPr>
        <p:sp>
          <p:nvSpPr>
            <p:cNvPr id="49158" name="Oval 14"/>
            <p:cNvSpPr>
              <a:spLocks noChangeArrowheads="1"/>
            </p:cNvSpPr>
            <p:nvPr/>
          </p:nvSpPr>
          <p:spPr bwMode="auto">
            <a:xfrm>
              <a:off x="1144588" y="2384425"/>
              <a:ext cx="5803676" cy="2895600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9159" name="Oval 15"/>
            <p:cNvSpPr>
              <a:spLocks noChangeArrowheads="1"/>
            </p:cNvSpPr>
            <p:nvPr/>
          </p:nvSpPr>
          <p:spPr bwMode="auto">
            <a:xfrm>
              <a:off x="1475656" y="3140968"/>
              <a:ext cx="4191000" cy="1752600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graphicFrame>
          <p:nvGraphicFramePr>
            <p:cNvPr id="49160" name="Object 11"/>
            <p:cNvGraphicFramePr>
              <a:graphicFrameLocks noChangeAspect="1"/>
            </p:cNvGraphicFramePr>
            <p:nvPr/>
          </p:nvGraphicFramePr>
          <p:xfrm>
            <a:off x="6078539" y="3096187"/>
            <a:ext cx="700087" cy="608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1" name="公式" r:id="rId4" imgW="291973" imgH="253890" progId="Equation.3">
                    <p:embed/>
                  </p:oleObj>
                </mc:Choice>
                <mc:Fallback>
                  <p:oleObj name="公式" r:id="rId4" imgW="291973" imgH="253890" progId="Equation.3">
                    <p:embed/>
                    <p:pic>
                      <p:nvPicPr>
                        <p:cNvPr id="4916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78539" y="3096187"/>
                          <a:ext cx="700087" cy="6080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xmlns="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blurRad="63500" dist="38099" dir="2700000" algn="ctr" rotWithShape="0">
                                  <a:srgbClr val="00000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161" name="Text Box 17"/>
            <p:cNvSpPr txBox="1">
              <a:spLocks noChangeArrowheads="1"/>
            </p:cNvSpPr>
            <p:nvPr/>
          </p:nvSpPr>
          <p:spPr bwMode="auto">
            <a:xfrm>
              <a:off x="4284663" y="2636838"/>
              <a:ext cx="10080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400" i="1">
                  <a:latin typeface="Times New Roman" charset="0"/>
                </a:rPr>
                <a:t>V</a:t>
              </a:r>
              <a:r>
                <a:rPr kumimoji="1" lang="en-US" altLang="zh-CN" sz="2400">
                  <a:latin typeface="Times New Roman" charset="0"/>
                </a:rPr>
                <a:t>’</a:t>
              </a:r>
              <a:endParaRPr kumimoji="1" lang="en-US" altLang="zh-CN" sz="2400" i="1">
                <a:latin typeface="Times New Roman" charset="0"/>
              </a:endParaRPr>
            </a:p>
          </p:txBody>
        </p:sp>
        <p:sp>
          <p:nvSpPr>
            <p:cNvPr id="49162" name="Oval 18"/>
            <p:cNvSpPr>
              <a:spLocks noChangeArrowheads="1"/>
            </p:cNvSpPr>
            <p:nvPr/>
          </p:nvSpPr>
          <p:spPr bwMode="auto">
            <a:xfrm>
              <a:off x="5927577" y="3183053"/>
              <a:ext cx="152400" cy="1524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graphicFrame>
          <p:nvGraphicFramePr>
            <p:cNvPr id="49163" name="Object 20"/>
            <p:cNvGraphicFramePr>
              <a:graphicFrameLocks noChangeAspect="1"/>
            </p:cNvGraphicFramePr>
            <p:nvPr/>
          </p:nvGraphicFramePr>
          <p:xfrm>
            <a:off x="4211960" y="3356992"/>
            <a:ext cx="425450" cy="577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2" name="公式" r:id="rId6" imgW="177646" imgH="241091" progId="Equation.3">
                    <p:embed/>
                  </p:oleObj>
                </mc:Choice>
                <mc:Fallback>
                  <p:oleObj name="公式" r:id="rId6" imgW="177646" imgH="241091" progId="Equation.3">
                    <p:embed/>
                    <p:pic>
                      <p:nvPicPr>
                        <p:cNvPr id="49163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11960" y="3356992"/>
                          <a:ext cx="425450" cy="5778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xmlns="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blurRad="63500" dist="38099" dir="2700000" algn="ctr" rotWithShape="0">
                                  <a:srgbClr val="00000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164" name="Oval 21"/>
            <p:cNvSpPr>
              <a:spLocks noChangeArrowheads="1"/>
            </p:cNvSpPr>
            <p:nvPr/>
          </p:nvSpPr>
          <p:spPr bwMode="auto">
            <a:xfrm>
              <a:off x="3995936" y="3645024"/>
              <a:ext cx="152400" cy="1524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9165" name="Line 22"/>
            <p:cNvSpPr>
              <a:spLocks noChangeShapeType="1"/>
            </p:cNvSpPr>
            <p:nvPr/>
          </p:nvSpPr>
          <p:spPr bwMode="auto">
            <a:xfrm flipH="1" flipV="1">
              <a:off x="4954588" y="4594225"/>
              <a:ext cx="1600200" cy="304800"/>
            </a:xfrm>
            <a:prstGeom prst="line">
              <a:avLst/>
            </a:prstGeom>
            <a:noFill/>
            <a:ln w="9525">
              <a:solidFill>
                <a:srgbClr val="99CC00"/>
              </a:solidFill>
              <a:prstDash val="lgDashDot"/>
              <a:miter lim="800000"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9166" name="Line 23"/>
            <p:cNvSpPr>
              <a:spLocks noChangeShapeType="1"/>
            </p:cNvSpPr>
            <p:nvPr/>
          </p:nvSpPr>
          <p:spPr bwMode="auto">
            <a:xfrm flipH="1">
              <a:off x="3347864" y="3789041"/>
              <a:ext cx="720080" cy="7200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9167" name="Line 24"/>
            <p:cNvSpPr>
              <a:spLocks noChangeShapeType="1"/>
            </p:cNvSpPr>
            <p:nvPr/>
          </p:nvSpPr>
          <p:spPr bwMode="auto">
            <a:xfrm flipH="1">
              <a:off x="3006042" y="3762146"/>
              <a:ext cx="1008113" cy="504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9168" name="Line 25"/>
            <p:cNvSpPr>
              <a:spLocks noChangeShapeType="1"/>
            </p:cNvSpPr>
            <p:nvPr/>
          </p:nvSpPr>
          <p:spPr bwMode="auto">
            <a:xfrm flipH="1">
              <a:off x="2740024" y="3717032"/>
              <a:ext cx="1255911" cy="3723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9169" name="Line 26"/>
            <p:cNvSpPr>
              <a:spLocks noChangeShapeType="1"/>
            </p:cNvSpPr>
            <p:nvPr/>
          </p:nvSpPr>
          <p:spPr bwMode="auto">
            <a:xfrm flipV="1">
              <a:off x="4636206" y="3284984"/>
              <a:ext cx="1231938" cy="265881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prstDash val="lgDashDot"/>
              <a:miter lim="800000"/>
              <a:headEnd type="stealth" w="lg" len="lg"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9170" name="Text Box 27"/>
            <p:cNvSpPr txBox="1">
              <a:spLocks noChangeArrowheads="1"/>
            </p:cNvSpPr>
            <p:nvPr/>
          </p:nvSpPr>
          <p:spPr bwMode="auto">
            <a:xfrm>
              <a:off x="5004048" y="2852936"/>
              <a:ext cx="60960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4000" b="1">
                  <a:solidFill>
                    <a:srgbClr val="FF0000"/>
                  </a:solidFill>
                  <a:latin typeface="Times New Roman" charset="0"/>
                </a:rPr>
                <a:t>?</a:t>
              </a:r>
            </a:p>
          </p:txBody>
        </p:sp>
      </p:grpSp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CN" altLang="en-US" dirty="0">
                <a:latin typeface="+mn-ea"/>
                <a:ea typeface="+mn-ea"/>
              </a:rPr>
              <a:t>单向连通图中处处可达的顶点</a:t>
            </a:r>
          </a:p>
        </p:txBody>
      </p:sp>
    </p:spTree>
    <p:extLst>
      <p:ext uri="{BB962C8B-B14F-4D97-AF65-F5344CB8AC3E}">
        <p14:creationId xmlns:p14="http://schemas.microsoft.com/office/powerpoint/2010/main" val="2586443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87363" y="1628800"/>
            <a:ext cx="8135937" cy="4321175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kumimoji="0" lang="zh-CN" altLang="en-US" sz="2600" b="1" dirty="0">
                <a:latin typeface="+mn-ea"/>
              </a:rPr>
              <a:t>有向图</a:t>
            </a:r>
            <a:r>
              <a:rPr kumimoji="0" lang="en-US" altLang="zh-CN" sz="2600" b="1" i="1" dirty="0">
                <a:latin typeface="+mn-ea"/>
              </a:rPr>
              <a:t>D</a:t>
            </a:r>
            <a:r>
              <a:rPr kumimoji="0" lang="zh-CN" altLang="en-US" sz="2600" b="1" dirty="0">
                <a:latin typeface="+mn-ea"/>
              </a:rPr>
              <a:t>是单向连通的</a:t>
            </a:r>
            <a:r>
              <a:rPr kumimoji="0" lang="zh-CN" altLang="en-US" sz="2600" b="1" dirty="0">
                <a:solidFill>
                  <a:srgbClr val="FF0000"/>
                </a:solidFill>
                <a:latin typeface="+mn-ea"/>
              </a:rPr>
              <a:t>当且仅当</a:t>
            </a:r>
            <a:r>
              <a:rPr kumimoji="0" lang="en-US" altLang="zh-CN" sz="2600" b="1" i="1" dirty="0">
                <a:latin typeface="+mn-ea"/>
              </a:rPr>
              <a:t>D</a:t>
            </a:r>
            <a:r>
              <a:rPr kumimoji="0" lang="zh-CN" altLang="en-US" sz="2600" b="1" dirty="0">
                <a:latin typeface="+mn-ea"/>
              </a:rPr>
              <a:t>中的所有顶点在同一个有向通路上。</a:t>
            </a:r>
          </a:p>
          <a:p>
            <a:pPr algn="just" eaLnBrk="1" hangingPunct="1">
              <a:lnSpc>
                <a:spcPct val="120000"/>
              </a:lnSpc>
              <a:spcBef>
                <a:spcPct val="40000"/>
              </a:spcBef>
              <a:buFont typeface="Wingdings" charset="2"/>
              <a:buNone/>
            </a:pPr>
            <a:r>
              <a:rPr kumimoji="0" lang="zh-CN" altLang="en-US" sz="2400" b="1" dirty="0">
                <a:latin typeface="+mn-ea"/>
              </a:rPr>
              <a:t>         </a:t>
            </a:r>
            <a:r>
              <a:rPr kumimoji="0" lang="zh-CN" altLang="en-US" sz="2400" b="1" dirty="0">
                <a:solidFill>
                  <a:schemeClr val="tx2"/>
                </a:solidFill>
                <a:latin typeface="+mn-ea"/>
              </a:rPr>
              <a:t>充分性显然，下面证明必要性</a:t>
            </a:r>
          </a:p>
          <a:p>
            <a:pPr lvl="1" algn="just" eaLnBrk="1" hangingPunct="1">
              <a:lnSpc>
                <a:spcPct val="120000"/>
              </a:lnSpc>
              <a:spcBef>
                <a:spcPct val="60000"/>
              </a:spcBef>
            </a:pPr>
            <a:r>
              <a:rPr kumimoji="0" lang="zh-CN" altLang="en-US" sz="2400" b="1" dirty="0">
                <a:latin typeface="+mn-ea"/>
              </a:rPr>
              <a:t>设</a:t>
            </a:r>
            <a:r>
              <a:rPr kumimoji="0" lang="en-US" altLang="zh-CN" sz="2400" b="1" dirty="0">
                <a:latin typeface="+mn-ea"/>
              </a:rPr>
              <a:t>V</a:t>
            </a:r>
            <a:r>
              <a:rPr kumimoji="0" lang="en-US" altLang="zh-CN" sz="2400" b="1" baseline="-30000" dirty="0">
                <a:latin typeface="+mn-ea"/>
              </a:rPr>
              <a:t>D</a:t>
            </a:r>
            <a:r>
              <a:rPr kumimoji="0" lang="en-US" altLang="zh-CN" sz="2400" b="1" dirty="0">
                <a:latin typeface="+mn-ea"/>
              </a:rPr>
              <a:t>={v</a:t>
            </a:r>
            <a:r>
              <a:rPr kumimoji="0" lang="en-US" altLang="zh-CN" sz="2400" b="1" baseline="-30000" dirty="0">
                <a:latin typeface="+mn-ea"/>
              </a:rPr>
              <a:t>1</a:t>
            </a:r>
            <a:r>
              <a:rPr kumimoji="0" lang="en-US" altLang="zh-CN" sz="2400" b="1" dirty="0">
                <a:latin typeface="+mn-ea"/>
              </a:rPr>
              <a:t>,v</a:t>
            </a:r>
            <a:r>
              <a:rPr kumimoji="0" lang="en-US" altLang="zh-CN" sz="2400" b="1" baseline="-30000" dirty="0">
                <a:latin typeface="+mn-ea"/>
              </a:rPr>
              <a:t>2</a:t>
            </a:r>
            <a:r>
              <a:rPr kumimoji="0" lang="en-US" altLang="zh-CN" sz="2400" b="1" dirty="0">
                <a:latin typeface="+mn-ea"/>
              </a:rPr>
              <a:t>,…</a:t>
            </a:r>
            <a:r>
              <a:rPr kumimoji="0" lang="en-US" altLang="zh-CN" sz="2400" b="1" dirty="0" err="1">
                <a:latin typeface="+mn-ea"/>
              </a:rPr>
              <a:t>v</a:t>
            </a:r>
            <a:r>
              <a:rPr kumimoji="0" lang="en-US" altLang="zh-CN" sz="2400" b="1" baseline="-30000" dirty="0" err="1">
                <a:latin typeface="+mn-ea"/>
              </a:rPr>
              <a:t>n</a:t>
            </a:r>
            <a:r>
              <a:rPr kumimoji="0" lang="en-US" altLang="zh-CN" sz="2400" b="1" dirty="0">
                <a:latin typeface="+mn-ea"/>
              </a:rPr>
              <a:t>}, </a:t>
            </a:r>
            <a:r>
              <a:rPr kumimoji="0" lang="zh-CN" altLang="en-US" sz="2400" b="1" dirty="0">
                <a:latin typeface="+mn-ea"/>
              </a:rPr>
              <a:t>令</a:t>
            </a:r>
            <a:r>
              <a:rPr kumimoji="0" lang="en-US" altLang="zh-CN" sz="2400" b="1" i="1" dirty="0">
                <a:latin typeface="+mn-ea"/>
              </a:rPr>
              <a:t>V</a:t>
            </a:r>
            <a:r>
              <a:rPr kumimoji="0" lang="en-US" altLang="zh-CN" sz="2400" b="1" baseline="-30000" dirty="0">
                <a:latin typeface="+mn-ea"/>
              </a:rPr>
              <a:t>1</a:t>
            </a:r>
            <a:r>
              <a:rPr kumimoji="0" lang="en-US" altLang="zh-CN" sz="2400" b="1" dirty="0">
                <a:latin typeface="+mn-ea"/>
              </a:rPr>
              <a:t>=</a:t>
            </a:r>
            <a:r>
              <a:rPr kumimoji="0" lang="en-US" altLang="zh-CN" sz="2400" b="1" i="1" dirty="0">
                <a:latin typeface="+mn-ea"/>
              </a:rPr>
              <a:t>V</a:t>
            </a:r>
            <a:r>
              <a:rPr kumimoji="0" lang="en-US" altLang="zh-CN" sz="2400" b="1" i="1" baseline="-25000" dirty="0">
                <a:latin typeface="+mn-ea"/>
              </a:rPr>
              <a:t>D</a:t>
            </a:r>
            <a:r>
              <a:rPr kumimoji="0" lang="en-US" altLang="zh-CN" sz="2400" b="1" dirty="0">
                <a:latin typeface="+mn-ea"/>
              </a:rPr>
              <a:t>, </a:t>
            </a:r>
            <a:r>
              <a:rPr kumimoji="0" lang="zh-CN" altLang="en-US" sz="2400" b="1" dirty="0">
                <a:latin typeface="+mn-ea"/>
              </a:rPr>
              <a:t>则</a:t>
            </a:r>
            <a:r>
              <a:rPr kumimoji="0" lang="en-US" altLang="zh-CN" sz="2400" b="1" i="1" dirty="0">
                <a:latin typeface="+mn-ea"/>
              </a:rPr>
              <a:t>V</a:t>
            </a:r>
            <a:r>
              <a:rPr kumimoji="0" lang="en-US" altLang="zh-CN" sz="2400" b="1" baseline="-30000" dirty="0">
                <a:latin typeface="+mn-ea"/>
              </a:rPr>
              <a:t>1</a:t>
            </a:r>
            <a:r>
              <a:rPr kumimoji="0" lang="zh-CN" altLang="en-US" sz="2400" b="1" dirty="0">
                <a:latin typeface="+mn-ea"/>
              </a:rPr>
              <a:t>中存在可达所有顶点的顶点，不妨假设它就是</a:t>
            </a:r>
            <a:r>
              <a:rPr kumimoji="0" lang="en-US" altLang="zh-CN" sz="2400" b="1" i="1" dirty="0">
                <a:latin typeface="+mn-ea"/>
              </a:rPr>
              <a:t>v</a:t>
            </a:r>
            <a:r>
              <a:rPr kumimoji="0" lang="en-US" altLang="zh-CN" sz="2400" b="1" baseline="-30000" dirty="0">
                <a:latin typeface="+mn-ea"/>
              </a:rPr>
              <a:t>1</a:t>
            </a:r>
            <a:r>
              <a:rPr kumimoji="0" lang="en-US" altLang="zh-CN" sz="2400" b="1" dirty="0">
                <a:latin typeface="+mn-ea"/>
              </a:rPr>
              <a:t>, </a:t>
            </a:r>
            <a:r>
              <a:rPr kumimoji="0" lang="zh-CN" altLang="en-US" sz="2400" b="1" dirty="0">
                <a:latin typeface="+mn-ea"/>
              </a:rPr>
              <a:t>令</a:t>
            </a:r>
            <a:r>
              <a:rPr kumimoji="0" lang="en-US" altLang="zh-CN" sz="2400" b="1" i="1" dirty="0">
                <a:latin typeface="+mn-ea"/>
              </a:rPr>
              <a:t>V</a:t>
            </a:r>
            <a:r>
              <a:rPr kumimoji="0" lang="en-US" altLang="zh-CN" sz="2400" b="1" baseline="-30000" dirty="0">
                <a:latin typeface="+mn-ea"/>
              </a:rPr>
              <a:t>i+1</a:t>
            </a:r>
            <a:r>
              <a:rPr kumimoji="0" lang="en-US" altLang="zh-CN" sz="2400" b="1" dirty="0">
                <a:latin typeface="+mn-ea"/>
              </a:rPr>
              <a:t>=</a:t>
            </a:r>
            <a:r>
              <a:rPr kumimoji="0" lang="en-US" altLang="zh-CN" sz="2400" b="1" i="1" dirty="0">
                <a:latin typeface="+mn-ea"/>
              </a:rPr>
              <a:t>V</a:t>
            </a:r>
            <a:r>
              <a:rPr kumimoji="0" lang="en-US" altLang="zh-CN" sz="2400" b="1" baseline="-30000" dirty="0">
                <a:latin typeface="+mn-ea"/>
              </a:rPr>
              <a:t>i</a:t>
            </a:r>
            <a:r>
              <a:rPr kumimoji="0" lang="en-US" altLang="zh-CN" sz="2400" b="1" dirty="0">
                <a:latin typeface="+mn-ea"/>
              </a:rPr>
              <a:t>-{</a:t>
            </a:r>
            <a:r>
              <a:rPr kumimoji="0" lang="en-US" altLang="zh-CN" sz="2400" b="1" i="1" dirty="0">
                <a:latin typeface="+mn-ea"/>
              </a:rPr>
              <a:t>v</a:t>
            </a:r>
            <a:r>
              <a:rPr kumimoji="0" lang="en-US" altLang="zh-CN" sz="2400" b="1" baseline="-30000" dirty="0">
                <a:latin typeface="+mn-ea"/>
              </a:rPr>
              <a:t>i</a:t>
            </a:r>
            <a:r>
              <a:rPr kumimoji="0" lang="en-US" altLang="zh-CN" sz="2400" b="1" dirty="0">
                <a:latin typeface="+mn-ea"/>
              </a:rPr>
              <a:t>}</a:t>
            </a:r>
            <a:r>
              <a:rPr kumimoji="0" lang="zh-CN" altLang="en-US" sz="2400" b="1" dirty="0">
                <a:latin typeface="+mn-ea"/>
              </a:rPr>
              <a:t>，其中</a:t>
            </a:r>
            <a:r>
              <a:rPr kumimoji="0" lang="en-US" altLang="zh-CN" sz="2400" b="1" dirty="0" err="1">
                <a:latin typeface="+mn-ea"/>
              </a:rPr>
              <a:t>i</a:t>
            </a:r>
            <a:r>
              <a:rPr kumimoji="0" lang="en-US" altLang="zh-CN" sz="2400" b="1" dirty="0">
                <a:latin typeface="+mn-ea"/>
              </a:rPr>
              <a:t>=1,2,…,n-1; </a:t>
            </a:r>
            <a:r>
              <a:rPr kumimoji="0" lang="zh-CN" altLang="en-US" sz="2400" b="1" dirty="0">
                <a:latin typeface="+mn-ea"/>
              </a:rPr>
              <a:t>而且诸</a:t>
            </a:r>
            <a:r>
              <a:rPr kumimoji="0" lang="en-US" altLang="zh-CN" sz="2400" b="1" i="1" dirty="0">
                <a:latin typeface="+mn-ea"/>
              </a:rPr>
              <a:t>V</a:t>
            </a:r>
            <a:r>
              <a:rPr kumimoji="0" lang="en-US" altLang="zh-CN" sz="2400" b="1" baseline="-30000" dirty="0">
                <a:latin typeface="+mn-ea"/>
              </a:rPr>
              <a:t>i</a:t>
            </a:r>
            <a:r>
              <a:rPr kumimoji="0" lang="zh-CN" altLang="en-US" sz="2400" b="1" dirty="0">
                <a:latin typeface="+mn-ea"/>
              </a:rPr>
              <a:t>中均有可达该子集中所有顶点的顶点</a:t>
            </a:r>
            <a:r>
              <a:rPr kumimoji="0" lang="en-US" altLang="zh-CN" sz="2400" b="1" dirty="0">
                <a:latin typeface="+mn-ea"/>
              </a:rPr>
              <a:t>(</a:t>
            </a:r>
            <a:r>
              <a:rPr kumimoji="0" lang="zh-CN" altLang="en-US" sz="2400" b="1" dirty="0">
                <a:latin typeface="+mn-ea"/>
              </a:rPr>
              <a:t>不妨假设其就是</a:t>
            </a:r>
            <a:r>
              <a:rPr kumimoji="0" lang="en-US" altLang="zh-CN" sz="2400" b="1" i="1" dirty="0">
                <a:latin typeface="+mn-ea"/>
              </a:rPr>
              <a:t>v</a:t>
            </a:r>
            <a:r>
              <a:rPr kumimoji="0" lang="en-US" altLang="zh-CN" sz="2400" b="1" baseline="-30000" dirty="0">
                <a:latin typeface="+mn-ea"/>
              </a:rPr>
              <a:t>i</a:t>
            </a:r>
            <a:r>
              <a:rPr kumimoji="0" lang="en-US" altLang="zh-CN" sz="2400" b="1" dirty="0">
                <a:latin typeface="+mn-ea"/>
              </a:rPr>
              <a:t>), </a:t>
            </a:r>
            <a:r>
              <a:rPr kumimoji="0" lang="zh-CN" altLang="en-US" sz="2400" b="1" dirty="0">
                <a:latin typeface="+mn-ea"/>
              </a:rPr>
              <a:t>于是：将诸</a:t>
            </a:r>
            <a:r>
              <a:rPr kumimoji="0" lang="en-US" altLang="zh-CN" sz="2400" b="1" i="1" dirty="0">
                <a:latin typeface="+mn-ea"/>
              </a:rPr>
              <a:t>v</a:t>
            </a:r>
            <a:r>
              <a:rPr kumimoji="0" lang="en-US" altLang="zh-CN" sz="2400" b="1" baseline="-30000" dirty="0">
                <a:latin typeface="+mn-ea"/>
              </a:rPr>
              <a:t>i</a:t>
            </a:r>
            <a:r>
              <a:rPr kumimoji="0" lang="en-US" altLang="zh-CN" sz="2400" b="1" i="1" dirty="0">
                <a:latin typeface="+mn-ea"/>
              </a:rPr>
              <a:t>v</a:t>
            </a:r>
            <a:r>
              <a:rPr kumimoji="0" lang="en-US" altLang="zh-CN" sz="2400" b="1" baseline="-30000" dirty="0">
                <a:latin typeface="+mn-ea"/>
              </a:rPr>
              <a:t>i+1</a:t>
            </a:r>
            <a:r>
              <a:rPr kumimoji="0" lang="en-US" altLang="zh-CN" sz="2400" b="1" dirty="0">
                <a:latin typeface="+mn-ea"/>
              </a:rPr>
              <a:t>-</a:t>
            </a:r>
            <a:r>
              <a:rPr kumimoji="0" lang="zh-CN" altLang="en-US" sz="2400" b="1" dirty="0">
                <a:latin typeface="+mn-ea"/>
              </a:rPr>
              <a:t>通路连接起来即包含</a:t>
            </a:r>
            <a:r>
              <a:rPr kumimoji="0" lang="en-US" altLang="zh-CN" sz="2400" b="1" i="1" dirty="0">
                <a:latin typeface="+mn-ea"/>
              </a:rPr>
              <a:t>D</a:t>
            </a:r>
            <a:r>
              <a:rPr kumimoji="0" lang="zh-CN" altLang="en-US" sz="2400" b="1" dirty="0">
                <a:latin typeface="+mn-ea"/>
              </a:rPr>
              <a:t>中所有顶点的有向通路。 </a:t>
            </a:r>
          </a:p>
        </p:txBody>
      </p:sp>
      <p:sp>
        <p:nvSpPr>
          <p:cNvPr id="51204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93C2126F-EDB2-5345-9556-BAA3382DC366}" type="slidenum">
              <a:rPr lang="en-US" altLang="zh-CN"/>
              <a:pPr/>
              <a:t>35</a:t>
            </a:fld>
            <a:endParaRPr lang="en-US" altLang="zh-CN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CN" altLang="en-US" dirty="0">
                <a:latin typeface="+mn-ea"/>
                <a:ea typeface="+mn-ea"/>
              </a:rPr>
              <a:t>单向连通的充分必要条件 </a:t>
            </a:r>
          </a:p>
        </p:txBody>
      </p:sp>
    </p:spTree>
    <p:extLst>
      <p:ext uri="{BB962C8B-B14F-4D97-AF65-F5344CB8AC3E}">
        <p14:creationId xmlns:p14="http://schemas.microsoft.com/office/powerpoint/2010/main" val="180900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1027"/>
          <p:cNvSpPr>
            <a:spLocks noGrp="1" noChangeArrowheads="1"/>
          </p:cNvSpPr>
          <p:nvPr>
            <p:ph idx="1"/>
          </p:nvPr>
        </p:nvSpPr>
        <p:spPr>
          <a:xfrm>
            <a:off x="381000" y="1557338"/>
            <a:ext cx="8763000" cy="16764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kumimoji="0" lang="zh-CN" altLang="en-US" sz="2800" b="1" u="sng" dirty="0">
                <a:latin typeface="+mn-ea"/>
              </a:rPr>
              <a:t>命题</a:t>
            </a:r>
            <a:r>
              <a:rPr kumimoji="0" lang="en-US" altLang="zh-CN" sz="2800" b="1" u="sng" dirty="0">
                <a:latin typeface="+mn-ea"/>
              </a:rPr>
              <a:t>. </a:t>
            </a:r>
            <a:r>
              <a:rPr kumimoji="0" lang="zh-CN" altLang="en-US" sz="2800" b="1" dirty="0">
                <a:latin typeface="+mn-ea"/>
              </a:rPr>
              <a:t>一个图是</a:t>
            </a:r>
            <a:r>
              <a:rPr kumimoji="0" lang="en-US" altLang="zh-CN" sz="2800" b="1" dirty="0">
                <a:latin typeface="+mn-ea"/>
              </a:rPr>
              <a:t>2-</a:t>
            </a:r>
            <a:r>
              <a:rPr kumimoji="0" lang="zh-CN" altLang="en-US" sz="2800" b="1" dirty="0">
                <a:latin typeface="+mn-ea"/>
              </a:rPr>
              <a:t>连通的</a:t>
            </a:r>
            <a:r>
              <a:rPr kumimoji="0" lang="en-US" altLang="zh-CN" sz="2800" b="1" dirty="0">
                <a:latin typeface="+mn-ea"/>
              </a:rPr>
              <a:t> </a:t>
            </a:r>
            <a:r>
              <a:rPr kumimoji="0" lang="en-US" altLang="zh-CN" sz="2800" b="1" dirty="0">
                <a:latin typeface="+mn-ea"/>
                <a:sym typeface="Wingdings" charset="2"/>
              </a:rPr>
              <a:t></a:t>
            </a:r>
            <a:endParaRPr kumimoji="0" lang="en-US" altLang="zh-CN" sz="2800" b="1" dirty="0">
              <a:latin typeface="+mn-ea"/>
            </a:endParaRPr>
          </a:p>
          <a:p>
            <a:pPr eaLnBrk="1" hangingPunct="1">
              <a:lnSpc>
                <a:spcPct val="110000"/>
              </a:lnSpc>
              <a:buFont typeface="Wingdings" charset="2"/>
              <a:buNone/>
            </a:pPr>
            <a:r>
              <a:rPr kumimoji="0" lang="en-US" altLang="zh-CN" sz="2800" b="1" dirty="0">
                <a:latin typeface="+mn-ea"/>
              </a:rPr>
              <a:t>    </a:t>
            </a:r>
            <a:r>
              <a:rPr kumimoji="0" lang="zh-CN" altLang="en-US" sz="2800" b="1" dirty="0">
                <a:latin typeface="+mn-ea"/>
              </a:rPr>
              <a:t>它是一个回路</a:t>
            </a:r>
            <a:r>
              <a:rPr kumimoji="0" lang="en-US" altLang="zh-CN" sz="2800" b="1" dirty="0">
                <a:latin typeface="+mn-ea"/>
              </a:rPr>
              <a:t>(cycle), </a:t>
            </a:r>
            <a:r>
              <a:rPr kumimoji="0" lang="zh-CN" altLang="en-US" sz="2800" b="1" dirty="0">
                <a:latin typeface="+mn-ea"/>
              </a:rPr>
              <a:t>或者可在已有的</a:t>
            </a:r>
            <a:r>
              <a:rPr kumimoji="0" lang="en-US" altLang="zh-CN" sz="2800" b="1" dirty="0">
                <a:latin typeface="+mn-ea"/>
              </a:rPr>
              <a:t>2-</a:t>
            </a:r>
            <a:r>
              <a:rPr kumimoji="0" lang="zh-CN" altLang="en-US" sz="2800" b="1" dirty="0">
                <a:latin typeface="+mn-ea"/>
              </a:rPr>
              <a:t>连通图上依次增加 </a:t>
            </a:r>
            <a:r>
              <a:rPr kumimoji="0" lang="en-US" altLang="zh-CN" sz="2800" b="1" dirty="0">
                <a:latin typeface="+mn-ea"/>
              </a:rPr>
              <a:t>H-path</a:t>
            </a:r>
            <a:r>
              <a:rPr kumimoji="0" lang="zh-CN" altLang="en-US" sz="2800" b="1" dirty="0">
                <a:latin typeface="+mn-ea"/>
              </a:rPr>
              <a:t>而得</a:t>
            </a:r>
            <a:r>
              <a:rPr kumimoji="0" lang="en-US" altLang="zh-CN" sz="2800" b="1" dirty="0">
                <a:latin typeface="+mn-ea"/>
              </a:rPr>
              <a:t>.</a:t>
            </a:r>
          </a:p>
        </p:txBody>
      </p:sp>
      <p:sp>
        <p:nvSpPr>
          <p:cNvPr id="39940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E63A107A-9BE4-4D4D-A3E6-9B385C435544}" type="slidenum">
              <a:rPr lang="en-US" altLang="zh-CN"/>
              <a:pPr/>
              <a:t>36</a:t>
            </a:fld>
            <a:endParaRPr lang="en-US" altLang="zh-CN"/>
          </a:p>
        </p:txBody>
      </p:sp>
      <p:pic>
        <p:nvPicPr>
          <p:cNvPr id="3994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068960"/>
            <a:ext cx="3597275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圆角矩形标注 1"/>
          <p:cNvSpPr>
            <a:spLocks noChangeArrowheads="1"/>
          </p:cNvSpPr>
          <p:nvPr/>
        </p:nvSpPr>
        <p:spPr bwMode="auto">
          <a:xfrm>
            <a:off x="748308" y="3571876"/>
            <a:ext cx="2959596" cy="1441300"/>
          </a:xfrm>
          <a:prstGeom prst="wedgeRoundRectCallout">
            <a:avLst>
              <a:gd name="adj1" fmla="val -2213"/>
              <a:gd name="adj2" fmla="val -8398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400" dirty="0"/>
              <a:t>该通路有两个端点，</a:t>
            </a:r>
            <a:endParaRPr lang="en-US" altLang="zh-CN" sz="2400" dirty="0"/>
          </a:p>
          <a:p>
            <a:pPr eaLnBrk="1" hangingPunct="1"/>
            <a:r>
              <a:rPr lang="zh-CN" altLang="en-US" sz="2400" dirty="0"/>
              <a:t>且仅仅这两个端点</a:t>
            </a:r>
            <a:endParaRPr lang="en-US" altLang="zh-CN" sz="2400" dirty="0"/>
          </a:p>
          <a:p>
            <a:pPr eaLnBrk="1" hangingPunct="1"/>
            <a:r>
              <a:rPr lang="zh-CN" altLang="en-US" sz="2400" dirty="0"/>
              <a:t>在原图上。</a:t>
            </a:r>
            <a:endParaRPr lang="en-US" altLang="en-US" sz="2400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altLang="zh-CN" dirty="0">
                <a:latin typeface="+mn-ea"/>
                <a:ea typeface="+mn-ea"/>
              </a:rPr>
              <a:t>2-</a:t>
            </a:r>
            <a:r>
              <a:rPr lang="zh-CN" altLang="en-US" dirty="0">
                <a:latin typeface="+mn-ea"/>
                <a:ea typeface="+mn-ea"/>
              </a:rPr>
              <a:t>连通图</a:t>
            </a:r>
          </a:p>
        </p:txBody>
      </p:sp>
    </p:spTree>
    <p:extLst>
      <p:ext uri="{BB962C8B-B14F-4D97-AF65-F5344CB8AC3E}">
        <p14:creationId xmlns:p14="http://schemas.microsoft.com/office/powerpoint/2010/main" val="14616073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1027"/>
          <p:cNvSpPr>
            <a:spLocks noGrp="1" noChangeArrowheads="1"/>
          </p:cNvSpPr>
          <p:nvPr>
            <p:ph idx="1"/>
          </p:nvPr>
        </p:nvSpPr>
        <p:spPr>
          <a:xfrm>
            <a:off x="261335" y="1659732"/>
            <a:ext cx="8686800" cy="313055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kumimoji="0" lang="zh-CN" altLang="en-US" sz="2800" b="1" dirty="0">
                <a:latin typeface="+mn-ea"/>
              </a:rPr>
              <a:t>证明</a:t>
            </a:r>
            <a:r>
              <a:rPr kumimoji="0" lang="en-US" altLang="zh-CN" sz="2800" b="1" dirty="0">
                <a:latin typeface="+mn-ea"/>
              </a:rPr>
              <a:t>. </a:t>
            </a:r>
            <a:r>
              <a:rPr kumimoji="0" lang="zh-CN" altLang="en-US" sz="2800" b="1" dirty="0">
                <a:latin typeface="+mn-ea"/>
              </a:rPr>
              <a:t>充分条件显然成立</a:t>
            </a:r>
            <a:r>
              <a:rPr kumimoji="0" lang="en-US" altLang="zh-CN" sz="2800" b="1" dirty="0">
                <a:latin typeface="+mn-ea"/>
              </a:rPr>
              <a:t>. </a:t>
            </a:r>
            <a:r>
              <a:rPr kumimoji="0" lang="zh-CN" altLang="en-US" sz="2800" b="1" dirty="0">
                <a:latin typeface="+mn-ea"/>
              </a:rPr>
              <a:t>下证必要条件</a:t>
            </a:r>
            <a:r>
              <a:rPr kumimoji="0" lang="en-US" altLang="zh-CN" sz="2800" b="1" dirty="0">
                <a:latin typeface="+mn-ea"/>
              </a:rPr>
              <a:t>.</a:t>
            </a:r>
            <a:endParaRPr kumimoji="0" lang="zh-CN" altLang="en-US" sz="2800" b="1" dirty="0">
              <a:latin typeface="+mn-ea"/>
            </a:endParaRP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kumimoji="0" lang="en-US" altLang="zh-CN" sz="2800" b="1" dirty="0">
                <a:latin typeface="+mn-ea"/>
              </a:rPr>
              <a:t>   </a:t>
            </a:r>
            <a:r>
              <a:rPr kumimoji="0" lang="zh-CN" altLang="en-US" sz="2800" b="1" dirty="0">
                <a:latin typeface="+mn-ea"/>
              </a:rPr>
              <a:t>设</a:t>
            </a:r>
            <a:r>
              <a:rPr kumimoji="0" lang="en-US" altLang="zh-CN" sz="2800" b="1" dirty="0">
                <a:latin typeface="+mn-ea"/>
              </a:rPr>
              <a:t>G</a:t>
            </a:r>
            <a:r>
              <a:rPr kumimoji="0" lang="zh-CN" altLang="en-US" sz="2800" b="1" dirty="0">
                <a:latin typeface="+mn-ea"/>
              </a:rPr>
              <a:t>是</a:t>
            </a:r>
            <a:r>
              <a:rPr kumimoji="0" lang="en-US" altLang="zh-CN" sz="2800" b="1" dirty="0">
                <a:latin typeface="+mn-ea"/>
              </a:rPr>
              <a:t>2-</a:t>
            </a:r>
            <a:r>
              <a:rPr kumimoji="0" lang="zh-CN" altLang="en-US" sz="2800" b="1" dirty="0">
                <a:latin typeface="+mn-ea"/>
              </a:rPr>
              <a:t>连通的</a:t>
            </a:r>
            <a:r>
              <a:rPr kumimoji="0" lang="en-US" altLang="zh-CN" sz="2800" b="1" dirty="0">
                <a:latin typeface="+mn-ea"/>
              </a:rPr>
              <a:t>. G </a:t>
            </a:r>
            <a:r>
              <a:rPr kumimoji="0" lang="zh-CN" altLang="en-US" sz="2800" b="1" dirty="0">
                <a:latin typeface="+mn-ea"/>
              </a:rPr>
              <a:t>必包含回路</a:t>
            </a:r>
            <a:r>
              <a:rPr kumimoji="0" lang="en-US" altLang="zh-CN" sz="2800" b="1" dirty="0">
                <a:latin typeface="+mn-ea"/>
              </a:rPr>
              <a:t>C, </a:t>
            </a:r>
            <a:r>
              <a:rPr kumimoji="0" lang="zh-CN" altLang="en-US" sz="2800" b="1" dirty="0">
                <a:latin typeface="+mn-ea"/>
              </a:rPr>
              <a:t>设 </a:t>
            </a:r>
            <a:r>
              <a:rPr kumimoji="0" lang="en-US" altLang="zh-CN" sz="2800" b="1" dirty="0">
                <a:latin typeface="+mn-ea"/>
              </a:rPr>
              <a:t>H </a:t>
            </a:r>
            <a:r>
              <a:rPr kumimoji="0" lang="zh-CN" altLang="en-US" sz="2800" b="1" dirty="0">
                <a:latin typeface="+mn-ea"/>
              </a:rPr>
              <a:t>是包含</a:t>
            </a:r>
            <a:r>
              <a:rPr kumimoji="0" lang="en-US" altLang="zh-CN" sz="2800" b="1" dirty="0">
                <a:latin typeface="+mn-ea"/>
              </a:rPr>
              <a:t>C</a:t>
            </a:r>
            <a:r>
              <a:rPr kumimoji="0" lang="zh-CN" altLang="en-US" sz="2800" b="1" dirty="0">
                <a:latin typeface="+mn-ea"/>
              </a:rPr>
              <a:t>、依次增加</a:t>
            </a:r>
            <a:r>
              <a:rPr kumimoji="0" lang="en-US" altLang="zh-CN" sz="2800" b="1" dirty="0">
                <a:latin typeface="+mn-ea"/>
              </a:rPr>
              <a:t>H-Path</a:t>
            </a:r>
            <a:r>
              <a:rPr kumimoji="0" lang="zh-CN" altLang="en-US" sz="2800" b="1" dirty="0">
                <a:latin typeface="+mn-ea"/>
              </a:rPr>
              <a:t>得到的</a:t>
            </a:r>
            <a:r>
              <a:rPr kumimoji="0" lang="en-US" altLang="zh-CN" sz="2800" b="1" dirty="0">
                <a:latin typeface="+mn-ea"/>
              </a:rPr>
              <a:t>G</a:t>
            </a:r>
            <a:r>
              <a:rPr kumimoji="0" lang="zh-CN" altLang="en-US" sz="2800" b="1" dirty="0">
                <a:latin typeface="+mn-ea"/>
              </a:rPr>
              <a:t>的极大子图</a:t>
            </a:r>
            <a:r>
              <a:rPr kumimoji="0" lang="en-US" altLang="zh-CN" sz="2800" b="1" dirty="0">
                <a:latin typeface="+mn-ea"/>
              </a:rPr>
              <a:t>. </a:t>
            </a:r>
            <a:r>
              <a:rPr kumimoji="0" lang="zh-CN" altLang="en-US" sz="2800" b="1" dirty="0">
                <a:latin typeface="+mn-ea"/>
              </a:rPr>
              <a:t>倘若</a:t>
            </a:r>
            <a:r>
              <a:rPr kumimoji="0" lang="en-US" altLang="zh-CN" sz="2800" b="1" dirty="0">
                <a:latin typeface="+mn-ea"/>
              </a:rPr>
              <a:t>H </a:t>
            </a:r>
            <a:r>
              <a:rPr kumimoji="0" lang="en-US" altLang="zh-CN" sz="2800" b="1" dirty="0">
                <a:latin typeface="+mn-ea"/>
                <a:sym typeface="Symbol" charset="2"/>
              </a:rPr>
              <a:t> G, </a:t>
            </a:r>
            <a:r>
              <a:rPr kumimoji="0" lang="zh-CN" altLang="en-US" sz="2800" b="1" dirty="0">
                <a:latin typeface="+mn-ea"/>
                <a:sym typeface="Symbol" charset="2"/>
              </a:rPr>
              <a:t>则存在</a:t>
            </a:r>
            <a:r>
              <a:rPr kumimoji="0" lang="en-US" altLang="zh-CN" sz="2800" b="1" dirty="0" err="1">
                <a:latin typeface="+mn-ea"/>
                <a:sym typeface="Symbol" charset="2"/>
              </a:rPr>
              <a:t>vG-H</a:t>
            </a:r>
            <a:r>
              <a:rPr kumimoji="0" lang="en-US" altLang="zh-CN" sz="2800" b="1" dirty="0">
                <a:latin typeface="+mn-ea"/>
                <a:sym typeface="Symbol" charset="2"/>
              </a:rPr>
              <a:t>, </a:t>
            </a:r>
            <a:r>
              <a:rPr kumimoji="0" lang="en-US" altLang="zh-CN" sz="2800" b="1" dirty="0" err="1">
                <a:latin typeface="+mn-ea"/>
                <a:sym typeface="Symbol" charset="2"/>
              </a:rPr>
              <a:t>wH</a:t>
            </a:r>
            <a:r>
              <a:rPr kumimoji="0" lang="en-US" altLang="zh-CN" sz="2800" b="1" dirty="0">
                <a:latin typeface="+mn-ea"/>
                <a:sym typeface="Symbol" charset="2"/>
              </a:rPr>
              <a:t>, </a:t>
            </a:r>
            <a:r>
              <a:rPr kumimoji="0" lang="en-US" altLang="zh-CN" sz="2800" b="1" dirty="0" err="1">
                <a:latin typeface="+mn-ea"/>
                <a:sym typeface="Symbol" charset="2"/>
              </a:rPr>
              <a:t>vwG</a:t>
            </a:r>
            <a:r>
              <a:rPr kumimoji="0" lang="en-US" altLang="zh-CN" sz="2800" b="1" dirty="0">
                <a:latin typeface="+mn-ea"/>
                <a:sym typeface="Symbol" charset="2"/>
              </a:rPr>
              <a:t>. G</a:t>
            </a:r>
            <a:r>
              <a:rPr kumimoji="0" lang="zh-CN" altLang="en-US" sz="2800" b="1" dirty="0">
                <a:latin typeface="+mn-ea"/>
              </a:rPr>
              <a:t>是 </a:t>
            </a:r>
            <a:r>
              <a:rPr kumimoji="0" lang="en-US" altLang="zh-CN" sz="2800" b="1" dirty="0">
                <a:latin typeface="+mn-ea"/>
              </a:rPr>
              <a:t>2-</a:t>
            </a:r>
            <a:r>
              <a:rPr kumimoji="0" lang="zh-CN" altLang="en-US" sz="2800" b="1" dirty="0">
                <a:latin typeface="+mn-ea"/>
              </a:rPr>
              <a:t>连通的</a:t>
            </a:r>
            <a:r>
              <a:rPr kumimoji="0" lang="en-US" altLang="zh-CN" sz="2800" b="1" dirty="0">
                <a:latin typeface="+mn-ea"/>
              </a:rPr>
              <a:t>, G-w</a:t>
            </a:r>
            <a:r>
              <a:rPr kumimoji="0" lang="zh-CN" altLang="en-US" sz="2800" b="1" dirty="0">
                <a:latin typeface="+mn-ea"/>
              </a:rPr>
              <a:t>连通</a:t>
            </a:r>
            <a:r>
              <a:rPr kumimoji="0" lang="en-US" altLang="zh-CN" sz="2800" b="1" dirty="0">
                <a:latin typeface="+mn-ea"/>
              </a:rPr>
              <a:t>, v</a:t>
            </a:r>
            <a:r>
              <a:rPr kumimoji="0" lang="zh-CN" altLang="en-US" sz="2800" b="1" dirty="0">
                <a:latin typeface="+mn-ea"/>
              </a:rPr>
              <a:t>到</a:t>
            </a:r>
            <a:r>
              <a:rPr kumimoji="0" lang="en-US" altLang="zh-CN" sz="2800" b="1" dirty="0">
                <a:latin typeface="+mn-ea"/>
              </a:rPr>
              <a:t>H</a:t>
            </a:r>
            <a:r>
              <a:rPr kumimoji="0" lang="zh-CN" altLang="en-US" sz="2800" b="1" dirty="0">
                <a:latin typeface="+mn-ea"/>
              </a:rPr>
              <a:t>有路径</a:t>
            </a:r>
            <a:r>
              <a:rPr kumimoji="0" lang="en-US" altLang="zh-CN" sz="2800" b="1" dirty="0">
                <a:latin typeface="+mn-ea"/>
              </a:rPr>
              <a:t>P, </a:t>
            </a:r>
            <a:r>
              <a:rPr kumimoji="0" lang="en-US" altLang="zh-CN" sz="2800" b="1" dirty="0" err="1">
                <a:latin typeface="+mn-ea"/>
              </a:rPr>
              <a:t>wvP</a:t>
            </a:r>
            <a:r>
              <a:rPr kumimoji="0" lang="zh-CN" altLang="en-US" sz="2800" b="1" dirty="0">
                <a:latin typeface="+mn-ea"/>
              </a:rPr>
              <a:t>是</a:t>
            </a:r>
            <a:r>
              <a:rPr kumimoji="0" lang="en-US" altLang="zh-CN" sz="2800" b="1" dirty="0">
                <a:latin typeface="+mn-ea"/>
              </a:rPr>
              <a:t>H-Path, </a:t>
            </a:r>
            <a:r>
              <a:rPr kumimoji="0" lang="zh-CN" altLang="en-US" sz="2800" b="1" dirty="0">
                <a:latin typeface="+mn-ea"/>
              </a:rPr>
              <a:t>矛盾</a:t>
            </a:r>
            <a:r>
              <a:rPr kumimoji="0" lang="en-US" altLang="zh-CN" sz="2800" b="1" dirty="0">
                <a:latin typeface="+mn-ea"/>
              </a:rPr>
              <a:t>.</a:t>
            </a:r>
          </a:p>
        </p:txBody>
      </p:sp>
      <p:sp>
        <p:nvSpPr>
          <p:cNvPr id="41988" name="幻灯片编号占位符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F0645562-588D-5649-B8E9-73F7A6BC54CE}" type="slidenum">
              <a:rPr lang="en-US" altLang="zh-CN"/>
              <a:pPr/>
              <a:t>37</a:t>
            </a:fld>
            <a:endParaRPr lang="en-US" altLang="zh-CN"/>
          </a:p>
        </p:txBody>
      </p:sp>
      <p:grpSp>
        <p:nvGrpSpPr>
          <p:cNvPr id="2" name="组合 23"/>
          <p:cNvGrpSpPr>
            <a:grpSpLocks/>
          </p:cNvGrpSpPr>
          <p:nvPr/>
        </p:nvGrpSpPr>
        <p:grpSpPr bwMode="auto">
          <a:xfrm>
            <a:off x="4619625" y="4724400"/>
            <a:ext cx="1428750" cy="958850"/>
            <a:chOff x="4619776" y="4724400"/>
            <a:chExt cx="1428448" cy="958468"/>
          </a:xfrm>
        </p:grpSpPr>
        <p:grpSp>
          <p:nvGrpSpPr>
            <p:cNvPr id="41996" name="组合 21"/>
            <p:cNvGrpSpPr>
              <a:grpSpLocks/>
            </p:cNvGrpSpPr>
            <p:nvPr/>
          </p:nvGrpSpPr>
          <p:grpSpPr bwMode="auto">
            <a:xfrm>
              <a:off x="4724400" y="4724400"/>
              <a:ext cx="1323824" cy="958468"/>
              <a:chOff x="4695976" y="4724400"/>
              <a:chExt cx="1323824" cy="958468"/>
            </a:xfrm>
          </p:grpSpPr>
          <p:sp>
            <p:nvSpPr>
              <p:cNvPr id="41999" name="TextBox 6"/>
              <p:cNvSpPr txBox="1">
                <a:spLocks noChangeArrowheads="1"/>
              </p:cNvSpPr>
              <p:nvPr/>
            </p:nvSpPr>
            <p:spPr bwMode="auto">
              <a:xfrm>
                <a:off x="5715000" y="4724400"/>
                <a:ext cx="30480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lang="en-US" altLang="zh-CN"/>
                  <a:t>v</a:t>
                </a:r>
                <a:endParaRPr lang="zh-CN" altLang="en-US"/>
              </a:p>
            </p:txBody>
          </p:sp>
          <p:grpSp>
            <p:nvGrpSpPr>
              <p:cNvPr id="42000" name="组合 20"/>
              <p:cNvGrpSpPr>
                <a:grpSpLocks/>
              </p:cNvGrpSpPr>
              <p:nvPr/>
            </p:nvGrpSpPr>
            <p:grpSpPr bwMode="auto">
              <a:xfrm>
                <a:off x="4695976" y="4821080"/>
                <a:ext cx="990600" cy="861788"/>
                <a:chOff x="4695976" y="4575416"/>
                <a:chExt cx="990600" cy="861788"/>
              </a:xfrm>
            </p:grpSpPr>
            <p:sp>
              <p:nvSpPr>
                <p:cNvPr id="6" name="椭圆 5"/>
                <p:cNvSpPr/>
                <p:nvPr/>
              </p:nvSpPr>
              <p:spPr>
                <a:xfrm>
                  <a:off x="5534127" y="4575535"/>
                  <a:ext cx="152368" cy="15233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42002" name="TextBox 7"/>
                <p:cNvSpPr txBox="1">
                  <a:spLocks noChangeArrowheads="1"/>
                </p:cNvSpPr>
                <p:nvPr/>
              </p:nvSpPr>
              <p:spPr bwMode="auto">
                <a:xfrm>
                  <a:off x="4695976" y="5067872"/>
                  <a:ext cx="381000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9pPr>
                </a:lstStyle>
                <a:p>
                  <a:pPr eaLnBrk="1" hangingPunct="1"/>
                  <a:r>
                    <a:rPr lang="en-US" altLang="zh-CN"/>
                    <a:t>w</a:t>
                  </a:r>
                  <a:endParaRPr lang="zh-CN" altLang="en-US"/>
                </a:p>
              </p:txBody>
            </p:sp>
          </p:grpSp>
        </p:grpSp>
        <p:sp>
          <p:nvSpPr>
            <p:cNvPr id="9" name="椭圆 8"/>
            <p:cNvSpPr/>
            <p:nvPr/>
          </p:nvSpPr>
          <p:spPr>
            <a:xfrm>
              <a:off x="4619776" y="5278217"/>
              <a:ext cx="152368" cy="1523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cxnSp>
          <p:nvCxnSpPr>
            <p:cNvPr id="11" name="直接连接符 10"/>
            <p:cNvCxnSpPr/>
            <p:nvPr/>
          </p:nvCxnSpPr>
          <p:spPr>
            <a:xfrm flipV="1">
              <a:off x="4772144" y="4883087"/>
              <a:ext cx="784059" cy="433215"/>
            </a:xfrm>
            <a:prstGeom prst="line">
              <a:avLst/>
            </a:prstGeom>
            <a:ln w="25400">
              <a:solidFill>
                <a:srgbClr val="33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22"/>
          <p:cNvGrpSpPr>
            <a:grpSpLocks/>
          </p:cNvGrpSpPr>
          <p:nvPr/>
        </p:nvGrpSpPr>
        <p:grpSpPr bwMode="auto">
          <a:xfrm>
            <a:off x="3581400" y="4821238"/>
            <a:ext cx="2028825" cy="301625"/>
            <a:chOff x="3581400" y="4821080"/>
            <a:chExt cx="2028976" cy="301384"/>
          </a:xfrm>
        </p:grpSpPr>
        <p:cxnSp>
          <p:nvCxnSpPr>
            <p:cNvPr id="15" name="曲线连接符 14"/>
            <p:cNvCxnSpPr>
              <a:stCxn id="17" idx="7"/>
            </p:cNvCxnSpPr>
            <p:nvPr/>
          </p:nvCxnSpPr>
          <p:spPr>
            <a:xfrm rot="5400000" flipH="1" flipV="1">
              <a:off x="4575324" y="3957341"/>
              <a:ext cx="171313" cy="1898791"/>
            </a:xfrm>
            <a:prstGeom prst="curvedConnector3">
              <a:avLst>
                <a:gd name="adj1" fmla="val 233449"/>
              </a:avLst>
            </a:prstGeom>
            <a:ln w="19050">
              <a:solidFill>
                <a:srgbClr val="CC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椭圆 16"/>
            <p:cNvSpPr/>
            <p:nvPr/>
          </p:nvSpPr>
          <p:spPr>
            <a:xfrm>
              <a:off x="3581400" y="4970186"/>
              <a:ext cx="152411" cy="15227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  <p:grpSp>
        <p:nvGrpSpPr>
          <p:cNvPr id="8" name="组合 19"/>
          <p:cNvGrpSpPr>
            <a:grpSpLocks/>
          </p:cNvGrpSpPr>
          <p:nvPr/>
        </p:nvGrpSpPr>
        <p:grpSpPr bwMode="auto">
          <a:xfrm>
            <a:off x="3019425" y="5049838"/>
            <a:ext cx="1676400" cy="1295400"/>
            <a:chOff x="3019576" y="4804016"/>
            <a:chExt cx="1676400" cy="1295400"/>
          </a:xfrm>
        </p:grpSpPr>
        <p:sp>
          <p:nvSpPr>
            <p:cNvPr id="5" name="云形 4"/>
            <p:cNvSpPr/>
            <p:nvPr/>
          </p:nvSpPr>
          <p:spPr>
            <a:xfrm>
              <a:off x="3019576" y="4804016"/>
              <a:ext cx="1676400" cy="1295400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41993" name="TextBox 18"/>
            <p:cNvSpPr txBox="1">
              <a:spLocks noChangeArrowheads="1"/>
            </p:cNvSpPr>
            <p:nvPr/>
          </p:nvSpPr>
          <p:spPr bwMode="auto">
            <a:xfrm>
              <a:off x="3581400" y="5181600"/>
              <a:ext cx="5334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/>
                <a:t>H</a:t>
              </a:r>
              <a:endParaRPr lang="zh-CN" altLang="en-US"/>
            </a:p>
          </p:txBody>
        </p: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ea"/>
              </a:rPr>
              <a:t>2-</a:t>
            </a:r>
            <a:r>
              <a:rPr lang="zh-CN" altLang="en-US" dirty="0">
                <a:latin typeface="+mn-ea"/>
              </a:rPr>
              <a:t>连通图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4545522" y="4509120"/>
            <a:ext cx="31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>
                <a:latin typeface="+mn-ea"/>
              </a:rPr>
              <a:t>P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0394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pica.nipic.com/2008-02-18/2008218115347378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92896"/>
            <a:ext cx="5710238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幻灯片编号占位符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D8AF2C60-E84F-D540-9313-1939539596AE}" type="slidenum">
              <a:rPr lang="en-US" altLang="zh-CN"/>
              <a:pPr/>
              <a:t>38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ea"/>
              </a:rPr>
              <a:t>2-</a:t>
            </a:r>
            <a:r>
              <a:rPr lang="zh-CN" altLang="en-US" dirty="0">
                <a:latin typeface="+mn-ea"/>
              </a:rPr>
              <a:t>连通图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7215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700213"/>
            <a:ext cx="8640763" cy="3097212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  <a:buFont typeface="Wingdings" charset="2"/>
              <a:buNone/>
            </a:pPr>
            <a:r>
              <a:rPr kumimoji="0" lang="zh-CN" altLang="en-US" sz="2600" b="1" dirty="0">
                <a:solidFill>
                  <a:schemeClr val="tx2"/>
                </a:solidFill>
                <a:latin typeface="+mn-ea"/>
              </a:rPr>
              <a:t>问题</a:t>
            </a:r>
            <a:r>
              <a:rPr kumimoji="0" lang="zh-CN" altLang="en-US" sz="2600" b="1" dirty="0">
                <a:latin typeface="+mn-ea"/>
              </a:rPr>
              <a:t>：何种道路网可以用规定</a:t>
            </a:r>
            <a:r>
              <a:rPr kumimoji="0" lang="zh-CN" altLang="en-US" sz="2600" b="1" dirty="0">
                <a:solidFill>
                  <a:srgbClr val="0000CC"/>
                </a:solidFill>
                <a:latin typeface="+mn-ea"/>
              </a:rPr>
              <a:t>单行道</a:t>
            </a:r>
            <a:r>
              <a:rPr kumimoji="0" lang="zh-CN" altLang="en-US" sz="2600" b="1" dirty="0">
                <a:latin typeface="+mn-ea"/>
              </a:rPr>
              <a:t>的办法来改善交通？</a:t>
            </a:r>
          </a:p>
          <a:p>
            <a:pPr algn="just" eaLnBrk="1" hangingPunct="1">
              <a:lnSpc>
                <a:spcPct val="120000"/>
              </a:lnSpc>
            </a:pPr>
            <a:r>
              <a:rPr kumimoji="0" lang="zh-CN" altLang="en-US" sz="2600" b="1" dirty="0">
                <a:latin typeface="+mn-ea"/>
              </a:rPr>
              <a:t>在图模型中，该问题表述为：什么样的无向图</a:t>
            </a:r>
            <a:r>
              <a:rPr kumimoji="0" lang="en-US" altLang="zh-CN" sz="2600" b="1" i="1" dirty="0">
                <a:latin typeface="+mn-ea"/>
              </a:rPr>
              <a:t>G</a:t>
            </a:r>
            <a:r>
              <a:rPr kumimoji="0" lang="zh-CN" altLang="en-US" sz="2600" b="1" dirty="0">
                <a:latin typeface="+mn-ea"/>
              </a:rPr>
              <a:t>可通过边定向成</a:t>
            </a:r>
            <a:r>
              <a:rPr kumimoji="0" lang="zh-CN" altLang="en-US" sz="2600" b="1" dirty="0">
                <a:solidFill>
                  <a:srgbClr val="FF0000"/>
                </a:solidFill>
                <a:latin typeface="+mn-ea"/>
              </a:rPr>
              <a:t>强连通</a:t>
            </a:r>
            <a:r>
              <a:rPr kumimoji="0" lang="zh-CN" altLang="en-US" sz="2600" b="1" dirty="0">
                <a:latin typeface="+mn-ea"/>
              </a:rPr>
              <a:t>有向图 </a:t>
            </a:r>
            <a:r>
              <a:rPr kumimoji="0" lang="en-US" altLang="zh-CN" sz="2600" b="1" dirty="0">
                <a:latin typeface="+mn-ea"/>
              </a:rPr>
              <a:t>.</a:t>
            </a:r>
            <a:endParaRPr kumimoji="0" lang="zh-CN" altLang="en-US" sz="2600" b="1" dirty="0">
              <a:latin typeface="+mn-ea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kumimoji="0" lang="zh-CN" altLang="en-US" sz="2400" b="1" dirty="0">
                <a:latin typeface="+mn-ea"/>
              </a:rPr>
              <a:t>显然</a:t>
            </a:r>
            <a:r>
              <a:rPr kumimoji="0" lang="en-US" altLang="zh-CN" sz="2400" b="1" i="1" dirty="0">
                <a:latin typeface="+mn-ea"/>
              </a:rPr>
              <a:t>G</a:t>
            </a:r>
            <a:r>
              <a:rPr kumimoji="0" lang="zh-CN" altLang="en-US" sz="2400" b="1" dirty="0">
                <a:latin typeface="+mn-ea"/>
              </a:rPr>
              <a:t>中不能有割边，否则定向后，割边端点之间不能双向可达。</a:t>
            </a:r>
          </a:p>
        </p:txBody>
      </p:sp>
      <p:sp>
        <p:nvSpPr>
          <p:cNvPr id="53252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DD2CE33C-0CCD-F341-B2BB-35733541C851}" type="slidenum">
              <a:rPr lang="en-US" altLang="zh-CN"/>
              <a:pPr/>
              <a:t>39</a:t>
            </a:fld>
            <a:endParaRPr lang="en-US" altLang="zh-CN"/>
          </a:p>
        </p:txBody>
      </p:sp>
      <p:sp>
        <p:nvSpPr>
          <p:cNvPr id="77891" name="Text Box 67"/>
          <p:cNvSpPr txBox="1">
            <a:spLocks noChangeArrowheads="1"/>
          </p:cNvSpPr>
          <p:nvPr/>
        </p:nvSpPr>
        <p:spPr bwMode="auto">
          <a:xfrm>
            <a:off x="3941763" y="4705350"/>
            <a:ext cx="4697412" cy="941388"/>
          </a:xfrm>
          <a:prstGeom prst="rect">
            <a:avLst/>
          </a:prstGeom>
          <a:solidFill>
            <a:srgbClr val="CCFFCC"/>
          </a:solidFill>
          <a:ln w="57150" cmpd="thickThin">
            <a:solidFill>
              <a:srgbClr val="99CC00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50000"/>
              </a:spcBef>
            </a:pPr>
            <a:r>
              <a:rPr kumimoji="1" lang="zh-CN" altLang="en-US" sz="2400" b="1">
                <a:latin typeface="Times New Roman" charset="0"/>
              </a:rPr>
              <a:t>因此，</a:t>
            </a:r>
            <a:r>
              <a:rPr kumimoji="1" lang="en-US" altLang="zh-CN" sz="2400" b="1" i="1">
                <a:latin typeface="Times New Roman" charset="0"/>
              </a:rPr>
              <a:t>G</a:t>
            </a:r>
            <a:r>
              <a:rPr kumimoji="1" lang="zh-CN" altLang="en-US" sz="2400" b="1">
                <a:latin typeface="Times New Roman" charset="0"/>
              </a:rPr>
              <a:t>的“</a:t>
            </a:r>
            <a:r>
              <a:rPr kumimoji="1" lang="en-US" altLang="zh-CN" sz="2400" b="1">
                <a:latin typeface="Times New Roman" charset="0"/>
              </a:rPr>
              <a:t>2-</a:t>
            </a:r>
            <a:r>
              <a:rPr kumimoji="1" lang="zh-CN" altLang="en-US" sz="2400" b="1">
                <a:latin typeface="Times New Roman" charset="0"/>
              </a:rPr>
              <a:t>边连通”是个</a:t>
            </a:r>
            <a:r>
              <a:rPr kumimoji="1" lang="zh-CN" altLang="en-US" sz="2400" b="1">
                <a:solidFill>
                  <a:srgbClr val="FF0000"/>
                </a:solidFill>
                <a:latin typeface="Times New Roman" charset="0"/>
                <a:ea typeface="文鼎齿轮体" charset="0"/>
              </a:rPr>
              <a:t>必要</a:t>
            </a:r>
            <a:r>
              <a:rPr kumimoji="1" lang="zh-CN" altLang="en-US" sz="2400" b="1">
                <a:latin typeface="Times New Roman" charset="0"/>
              </a:rPr>
              <a:t>条件，但它是否也是</a:t>
            </a:r>
            <a:r>
              <a:rPr kumimoji="1" lang="zh-CN" altLang="en-US" sz="2400" b="1">
                <a:solidFill>
                  <a:srgbClr val="FF0000"/>
                </a:solidFill>
                <a:latin typeface="Times New Roman" charset="0"/>
                <a:ea typeface="文鼎齿轮体" charset="0"/>
              </a:rPr>
              <a:t>充分</a:t>
            </a:r>
            <a:r>
              <a:rPr kumimoji="1" lang="zh-CN" altLang="en-US" sz="2400" b="1">
                <a:latin typeface="Times New Roman" charset="0"/>
              </a:rPr>
              <a:t>条件呢？</a:t>
            </a:r>
          </a:p>
        </p:txBody>
      </p:sp>
      <p:sp>
        <p:nvSpPr>
          <p:cNvPr id="53254" name="Oval 7"/>
          <p:cNvSpPr>
            <a:spLocks noChangeArrowheads="1"/>
          </p:cNvSpPr>
          <p:nvPr/>
        </p:nvSpPr>
        <p:spPr bwMode="auto">
          <a:xfrm>
            <a:off x="3098800" y="5575300"/>
            <a:ext cx="161925" cy="15716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53255" name="Oval 8"/>
          <p:cNvSpPr>
            <a:spLocks noChangeArrowheads="1"/>
          </p:cNvSpPr>
          <p:nvPr/>
        </p:nvSpPr>
        <p:spPr bwMode="auto">
          <a:xfrm>
            <a:off x="884238" y="4722813"/>
            <a:ext cx="161925" cy="15716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53256" name="Oval 9"/>
          <p:cNvSpPr>
            <a:spLocks noChangeArrowheads="1"/>
          </p:cNvSpPr>
          <p:nvPr/>
        </p:nvSpPr>
        <p:spPr bwMode="auto">
          <a:xfrm>
            <a:off x="884238" y="5575300"/>
            <a:ext cx="161925" cy="157163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53257" name="Oval 10"/>
          <p:cNvSpPr>
            <a:spLocks noChangeArrowheads="1"/>
          </p:cNvSpPr>
          <p:nvPr/>
        </p:nvSpPr>
        <p:spPr bwMode="auto">
          <a:xfrm>
            <a:off x="1639888" y="5148263"/>
            <a:ext cx="160337" cy="15716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53258" name="Oval 11"/>
          <p:cNvSpPr>
            <a:spLocks noChangeArrowheads="1"/>
          </p:cNvSpPr>
          <p:nvPr/>
        </p:nvSpPr>
        <p:spPr bwMode="auto">
          <a:xfrm>
            <a:off x="2478088" y="5148263"/>
            <a:ext cx="161925" cy="15716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53259" name="Oval 12"/>
          <p:cNvSpPr>
            <a:spLocks noChangeArrowheads="1"/>
          </p:cNvSpPr>
          <p:nvPr/>
        </p:nvSpPr>
        <p:spPr bwMode="auto">
          <a:xfrm>
            <a:off x="3098800" y="4722813"/>
            <a:ext cx="161925" cy="15716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53260" name="Line 14"/>
          <p:cNvSpPr>
            <a:spLocks noChangeShapeType="1"/>
          </p:cNvSpPr>
          <p:nvPr/>
        </p:nvSpPr>
        <p:spPr bwMode="auto">
          <a:xfrm>
            <a:off x="1019175" y="4821238"/>
            <a:ext cx="638175" cy="36036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261" name="Line 15"/>
          <p:cNvSpPr>
            <a:spLocks noChangeShapeType="1"/>
          </p:cNvSpPr>
          <p:nvPr/>
        </p:nvSpPr>
        <p:spPr bwMode="auto">
          <a:xfrm flipV="1">
            <a:off x="1019175" y="5262563"/>
            <a:ext cx="652463" cy="3619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262" name="Line 16"/>
          <p:cNvSpPr>
            <a:spLocks noChangeShapeType="1"/>
          </p:cNvSpPr>
          <p:nvPr/>
        </p:nvSpPr>
        <p:spPr bwMode="auto">
          <a:xfrm>
            <a:off x="954088" y="4837113"/>
            <a:ext cx="1587" cy="7381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263" name="Line 17"/>
          <p:cNvSpPr>
            <a:spLocks noChangeShapeType="1"/>
          </p:cNvSpPr>
          <p:nvPr/>
        </p:nvSpPr>
        <p:spPr bwMode="auto">
          <a:xfrm flipV="1">
            <a:off x="2595563" y="4852988"/>
            <a:ext cx="536575" cy="3286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264" name="Line 18"/>
          <p:cNvSpPr>
            <a:spLocks noChangeShapeType="1"/>
          </p:cNvSpPr>
          <p:nvPr/>
        </p:nvSpPr>
        <p:spPr bwMode="auto">
          <a:xfrm>
            <a:off x="3163888" y="4837113"/>
            <a:ext cx="3175" cy="7683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265" name="Line 19"/>
          <p:cNvSpPr>
            <a:spLocks noChangeShapeType="1"/>
          </p:cNvSpPr>
          <p:nvPr/>
        </p:nvSpPr>
        <p:spPr bwMode="auto">
          <a:xfrm>
            <a:off x="2578100" y="5280025"/>
            <a:ext cx="571500" cy="3746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266" name="Rectangle 20"/>
          <p:cNvSpPr>
            <a:spLocks noChangeArrowheads="1"/>
          </p:cNvSpPr>
          <p:nvPr/>
        </p:nvSpPr>
        <p:spPr bwMode="auto">
          <a:xfrm>
            <a:off x="1790700" y="5197475"/>
            <a:ext cx="704850" cy="39688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 sz="2400"/>
          </a:p>
        </p:txBody>
      </p:sp>
      <p:sp>
        <p:nvSpPr>
          <p:cNvPr id="53267" name="Line 68"/>
          <p:cNvSpPr>
            <a:spLocks noChangeShapeType="1"/>
          </p:cNvSpPr>
          <p:nvPr/>
        </p:nvSpPr>
        <p:spPr bwMode="auto">
          <a:xfrm flipH="1">
            <a:off x="2201863" y="4435475"/>
            <a:ext cx="266700" cy="719138"/>
          </a:xfrm>
          <a:prstGeom prst="line">
            <a:avLst/>
          </a:prstGeom>
          <a:noFill/>
          <a:ln w="28575">
            <a:solidFill>
              <a:srgbClr val="969696"/>
            </a:solidFill>
            <a:prstDash val="lgDashDot"/>
            <a:miter lim="800000"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0" name="Rectangle 2"/>
          <p:cNvSpPr>
            <a:spLocks noGrp="1" noChangeArrowheads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CN" altLang="en-US" dirty="0">
                <a:latin typeface="+mn-ea"/>
                <a:ea typeface="+mn-ea"/>
              </a:rPr>
              <a:t>无向图的边定向 </a:t>
            </a:r>
          </a:p>
        </p:txBody>
      </p:sp>
    </p:spTree>
    <p:extLst>
      <p:ext uri="{BB962C8B-B14F-4D97-AF65-F5344CB8AC3E}">
        <p14:creationId xmlns:p14="http://schemas.microsoft.com/office/powerpoint/2010/main" val="114258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91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9263"/>
            <a:ext cx="8507413" cy="4805362"/>
          </a:xfr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</a:pPr>
            <a:r>
              <a:rPr kumimoji="0" lang="zh-CN" altLang="en-US" sz="2800" b="1" dirty="0">
                <a:latin typeface="+mn-ea"/>
              </a:rPr>
              <a:t>定义：图</a:t>
            </a:r>
            <a:r>
              <a:rPr kumimoji="0" lang="en-US" altLang="zh-CN" sz="2800" b="1" i="1" dirty="0">
                <a:latin typeface="+mn-ea"/>
              </a:rPr>
              <a:t>G</a:t>
            </a:r>
            <a:r>
              <a:rPr kumimoji="0" lang="zh-CN" altLang="en-US" sz="2800" b="1" dirty="0">
                <a:latin typeface="+mn-ea"/>
              </a:rPr>
              <a:t>中</a:t>
            </a:r>
            <a:r>
              <a:rPr kumimoji="0" lang="zh-CN" altLang="en-US" sz="2800" b="1" dirty="0">
                <a:solidFill>
                  <a:srgbClr val="FF0000"/>
                </a:solidFill>
                <a:latin typeface="+mn-ea"/>
              </a:rPr>
              <a:t>从</a:t>
            </a:r>
            <a:r>
              <a:rPr kumimoji="0" lang="en-US" altLang="zh-CN" sz="2800" b="1" i="1" dirty="0">
                <a:solidFill>
                  <a:srgbClr val="FF0000"/>
                </a:solidFill>
                <a:latin typeface="+mn-ea"/>
              </a:rPr>
              <a:t>v</a:t>
            </a:r>
            <a:r>
              <a:rPr kumimoji="0" lang="en-US" altLang="zh-CN" sz="2800" b="1" baseline="-30000" dirty="0">
                <a:solidFill>
                  <a:srgbClr val="FF0000"/>
                </a:solidFill>
                <a:latin typeface="+mn-ea"/>
              </a:rPr>
              <a:t>0</a:t>
            </a:r>
            <a:r>
              <a:rPr kumimoji="0" lang="zh-CN" altLang="en-US" sz="2800" b="1" dirty="0">
                <a:solidFill>
                  <a:srgbClr val="FF0000"/>
                </a:solidFill>
                <a:latin typeface="+mn-ea"/>
              </a:rPr>
              <a:t>到</a:t>
            </a:r>
            <a:r>
              <a:rPr kumimoji="0" lang="en-US" altLang="zh-CN" sz="2800" b="1" i="1" dirty="0" err="1">
                <a:solidFill>
                  <a:srgbClr val="FF0000"/>
                </a:solidFill>
                <a:latin typeface="+mn-ea"/>
              </a:rPr>
              <a:t>v</a:t>
            </a:r>
            <a:r>
              <a:rPr kumimoji="0" lang="en-US" altLang="zh-CN" sz="2800" b="1" baseline="-30000" dirty="0" err="1">
                <a:solidFill>
                  <a:srgbClr val="FF0000"/>
                </a:solidFill>
                <a:latin typeface="+mn-ea"/>
              </a:rPr>
              <a:t>n</a:t>
            </a:r>
            <a:r>
              <a:rPr kumimoji="0" lang="zh-CN" altLang="en-US" sz="2800" b="1" dirty="0">
                <a:solidFill>
                  <a:srgbClr val="FF0000"/>
                </a:solidFill>
                <a:latin typeface="+mn-ea"/>
              </a:rPr>
              <a:t>的长度为</a:t>
            </a:r>
            <a:r>
              <a:rPr kumimoji="0" lang="en-US" altLang="zh-CN" sz="2800" b="1" i="1" dirty="0">
                <a:solidFill>
                  <a:srgbClr val="FF0000"/>
                </a:solidFill>
                <a:latin typeface="+mn-ea"/>
              </a:rPr>
              <a:t>n</a:t>
            </a:r>
            <a:r>
              <a:rPr kumimoji="0" lang="zh-CN" altLang="en-US" sz="2800" b="1" dirty="0">
                <a:solidFill>
                  <a:srgbClr val="FF0000"/>
                </a:solidFill>
                <a:latin typeface="+mn-ea"/>
              </a:rPr>
              <a:t>的通路</a:t>
            </a:r>
            <a:r>
              <a:rPr kumimoji="0" lang="zh-CN" altLang="en-US" sz="2800" b="1" dirty="0">
                <a:latin typeface="+mn-ea"/>
              </a:rPr>
              <a:t>是</a:t>
            </a:r>
            <a:r>
              <a:rPr kumimoji="0" lang="en-US" altLang="zh-CN" sz="2800" b="1" i="1" dirty="0">
                <a:latin typeface="+mn-ea"/>
              </a:rPr>
              <a:t>G</a:t>
            </a:r>
            <a:r>
              <a:rPr kumimoji="0" lang="zh-CN" altLang="en-US" sz="2800" b="1" dirty="0">
                <a:latin typeface="+mn-ea"/>
              </a:rPr>
              <a:t>的</a:t>
            </a:r>
            <a:r>
              <a:rPr kumimoji="0" lang="en-US" altLang="zh-CN" sz="2800" b="1" i="1" dirty="0">
                <a:latin typeface="+mn-ea"/>
              </a:rPr>
              <a:t>n</a:t>
            </a:r>
            <a:r>
              <a:rPr kumimoji="0" lang="zh-CN" altLang="en-US" sz="2800" b="1" dirty="0">
                <a:latin typeface="+mn-ea"/>
              </a:rPr>
              <a:t>条边</a:t>
            </a:r>
            <a:r>
              <a:rPr kumimoji="0" lang="en-US" altLang="zh-CN" sz="2800" b="1" i="1" dirty="0">
                <a:latin typeface="+mn-ea"/>
              </a:rPr>
              <a:t>e</a:t>
            </a:r>
            <a:r>
              <a:rPr kumimoji="0" lang="en-US" altLang="zh-CN" sz="2800" b="1" baseline="-30000" dirty="0">
                <a:latin typeface="+mn-ea"/>
              </a:rPr>
              <a:t>1</a:t>
            </a:r>
            <a:r>
              <a:rPr kumimoji="0" lang="en-US" altLang="zh-CN" sz="2800" b="1" dirty="0">
                <a:latin typeface="+mn-ea"/>
              </a:rPr>
              <a:t>,…, </a:t>
            </a:r>
            <a:r>
              <a:rPr kumimoji="0" lang="en-US" altLang="zh-CN" sz="2800" b="1" i="1" dirty="0" err="1">
                <a:latin typeface="+mn-ea"/>
              </a:rPr>
              <a:t>e</a:t>
            </a:r>
            <a:r>
              <a:rPr kumimoji="0" lang="en-US" altLang="zh-CN" sz="2800" b="1" baseline="-30000" dirty="0" err="1">
                <a:latin typeface="+mn-ea"/>
              </a:rPr>
              <a:t>n</a:t>
            </a:r>
            <a:r>
              <a:rPr kumimoji="0" lang="zh-CN" altLang="en-US" sz="2800" b="1" dirty="0">
                <a:latin typeface="+mn-ea"/>
              </a:rPr>
              <a:t>的序列，满足下列性质</a:t>
            </a:r>
            <a:endParaRPr kumimoji="0" lang="en-US" altLang="zh-CN" sz="2800" b="1" dirty="0">
              <a:latin typeface="+mn-ea"/>
            </a:endParaRPr>
          </a:p>
          <a:p>
            <a:pPr lvl="1" eaLnBrk="1" hangingPunct="1">
              <a:lnSpc>
                <a:spcPct val="120000"/>
              </a:lnSpc>
            </a:pPr>
            <a:r>
              <a:rPr kumimoji="0" lang="zh-CN" altLang="en-US" sz="2400" b="1" dirty="0">
                <a:latin typeface="+mn-ea"/>
              </a:rPr>
              <a:t>存在</a:t>
            </a:r>
            <a:r>
              <a:rPr kumimoji="0" lang="en-US" altLang="zh-CN" sz="2400" b="1" i="1" dirty="0" err="1">
                <a:latin typeface="+mn-ea"/>
              </a:rPr>
              <a:t>v</a:t>
            </a:r>
            <a:r>
              <a:rPr kumimoji="0" lang="en-US" altLang="zh-CN" sz="2400" b="1" i="1" baseline="-30000" dirty="0" err="1">
                <a:latin typeface="+mn-ea"/>
              </a:rPr>
              <a:t>i</a:t>
            </a:r>
            <a:r>
              <a:rPr kumimoji="0" lang="en-US" altLang="zh-CN" sz="2400" b="1" dirty="0" err="1">
                <a:latin typeface="+mn-ea"/>
                <a:sym typeface="Symbol" charset="2"/>
              </a:rPr>
              <a:t></a:t>
            </a:r>
            <a:r>
              <a:rPr kumimoji="0" lang="en-US" altLang="zh-CN" sz="2400" b="1" i="1" dirty="0" err="1">
                <a:latin typeface="+mn-ea"/>
              </a:rPr>
              <a:t>V</a:t>
            </a:r>
            <a:r>
              <a:rPr kumimoji="0" lang="en-US" altLang="zh-CN" sz="2400" b="1" dirty="0">
                <a:latin typeface="+mn-ea"/>
              </a:rPr>
              <a:t> , </a:t>
            </a:r>
            <a:r>
              <a:rPr kumimoji="0" lang="zh-CN" altLang="en-US" sz="2400" b="1" dirty="0">
                <a:latin typeface="+mn-ea"/>
              </a:rPr>
              <a:t>使得</a:t>
            </a:r>
            <a:r>
              <a:rPr kumimoji="0" lang="en-US" altLang="zh-CN" sz="2400" b="1" i="1" dirty="0">
                <a:latin typeface="+mn-ea"/>
              </a:rPr>
              <a:t>v</a:t>
            </a:r>
            <a:r>
              <a:rPr kumimoji="0" lang="en-US" altLang="zh-CN" sz="2400" b="1" i="1" baseline="-30000" dirty="0">
                <a:latin typeface="+mn-ea"/>
              </a:rPr>
              <a:t>i</a:t>
            </a:r>
            <a:r>
              <a:rPr kumimoji="0" lang="en-US" altLang="zh-CN" sz="2400" b="1" baseline="-30000" dirty="0">
                <a:latin typeface="+mn-ea"/>
              </a:rPr>
              <a:t>-1</a:t>
            </a:r>
            <a:r>
              <a:rPr kumimoji="0" lang="zh-CN" altLang="en-US" sz="2400" b="1" dirty="0">
                <a:latin typeface="+mn-ea"/>
              </a:rPr>
              <a:t>和</a:t>
            </a:r>
            <a:r>
              <a:rPr kumimoji="0" lang="en-US" altLang="zh-CN" sz="2400" b="1" i="1" dirty="0">
                <a:latin typeface="+mn-ea"/>
              </a:rPr>
              <a:t>v</a:t>
            </a:r>
            <a:r>
              <a:rPr kumimoji="0" lang="en-US" altLang="zh-CN" sz="2400" b="1" i="1" baseline="-30000" dirty="0">
                <a:latin typeface="+mn-ea"/>
              </a:rPr>
              <a:t>i</a:t>
            </a:r>
            <a:r>
              <a:rPr kumimoji="0" lang="zh-CN" altLang="en-US" sz="2400" b="1" dirty="0">
                <a:latin typeface="+mn-ea"/>
              </a:rPr>
              <a:t>是</a:t>
            </a:r>
            <a:r>
              <a:rPr kumimoji="0" lang="en-US" altLang="zh-CN" sz="2400" b="1" i="1" dirty="0" err="1">
                <a:latin typeface="+mn-ea"/>
              </a:rPr>
              <a:t>e</a:t>
            </a:r>
            <a:r>
              <a:rPr kumimoji="0" lang="en-US" altLang="zh-CN" sz="2400" b="1" i="1" baseline="-25000" dirty="0" err="1">
                <a:latin typeface="+mn-ea"/>
              </a:rPr>
              <a:t>i</a:t>
            </a:r>
            <a:r>
              <a:rPr kumimoji="0" lang="zh-CN" altLang="en-US" sz="2400" b="1" dirty="0">
                <a:latin typeface="+mn-ea"/>
              </a:rPr>
              <a:t>的两个端点</a:t>
            </a:r>
            <a:r>
              <a:rPr kumimoji="0" lang="en-US" altLang="zh-CN" sz="2400" b="1" dirty="0">
                <a:latin typeface="+mn-ea"/>
              </a:rPr>
              <a:t> (1</a:t>
            </a:r>
            <a:r>
              <a:rPr kumimoji="0" lang="en-US" altLang="zh-CN" sz="2400" b="1" dirty="0">
                <a:latin typeface="+mn-ea"/>
                <a:sym typeface="Symbol" charset="2"/>
              </a:rPr>
              <a:t></a:t>
            </a:r>
            <a:r>
              <a:rPr kumimoji="0" lang="en-US" altLang="zh-CN" sz="2400" b="1" i="1" dirty="0">
                <a:latin typeface="+mn-ea"/>
                <a:sym typeface="Symbol" charset="2"/>
              </a:rPr>
              <a:t>i</a:t>
            </a:r>
            <a:r>
              <a:rPr kumimoji="0" lang="en-US" altLang="zh-CN" sz="2400" b="1" dirty="0">
                <a:latin typeface="+mn-ea"/>
                <a:sym typeface="Symbol" charset="2"/>
              </a:rPr>
              <a:t></a:t>
            </a:r>
            <a:r>
              <a:rPr kumimoji="0" lang="en-US" altLang="zh-CN" sz="2400" b="1" i="1" dirty="0">
                <a:latin typeface="+mn-ea"/>
              </a:rPr>
              <a:t>n</a:t>
            </a:r>
            <a:r>
              <a:rPr kumimoji="0" lang="en-US" altLang="zh-CN" sz="2400" b="1" dirty="0">
                <a:latin typeface="+mn-ea"/>
              </a:rPr>
              <a:t>)</a:t>
            </a:r>
            <a:r>
              <a:rPr kumimoji="0" lang="zh-CN" altLang="en-US" sz="2400" b="1" dirty="0">
                <a:latin typeface="+mn-ea"/>
              </a:rPr>
              <a:t>。</a:t>
            </a:r>
            <a:endParaRPr kumimoji="0" lang="en-US" altLang="zh-CN" sz="2400" b="1" dirty="0">
              <a:latin typeface="+mn-ea"/>
            </a:endParaRPr>
          </a:p>
          <a:p>
            <a:pPr eaLnBrk="1" hangingPunct="1">
              <a:lnSpc>
                <a:spcPct val="120000"/>
              </a:lnSpc>
            </a:pPr>
            <a:r>
              <a:rPr kumimoji="0" lang="zh-CN" altLang="en-US" sz="2800" b="1" dirty="0">
                <a:latin typeface="+mn-ea"/>
              </a:rPr>
              <a:t>相关点</a:t>
            </a:r>
            <a:endParaRPr kumimoji="0" lang="en-US" altLang="zh-CN" sz="2800" b="1" dirty="0">
              <a:latin typeface="+mn-ea"/>
            </a:endParaRPr>
          </a:p>
          <a:p>
            <a:pPr lvl="1" eaLnBrk="1" hangingPunct="1">
              <a:lnSpc>
                <a:spcPct val="120000"/>
              </a:lnSpc>
            </a:pPr>
            <a:r>
              <a:rPr kumimoji="0" lang="zh-CN" altLang="en-US" sz="2400" b="1" dirty="0">
                <a:latin typeface="+mn-ea"/>
              </a:rPr>
              <a:t>不必区分多重边时，可以用相应顶点的序列表示通路。</a:t>
            </a:r>
            <a:endParaRPr kumimoji="0" lang="en-US" altLang="zh-CN" sz="2400" b="1" dirty="0">
              <a:latin typeface="+mn-ea"/>
            </a:endParaRPr>
          </a:p>
          <a:p>
            <a:pPr lvl="1" eaLnBrk="1" hangingPunct="1">
              <a:lnSpc>
                <a:spcPct val="120000"/>
              </a:lnSpc>
            </a:pPr>
            <a:r>
              <a:rPr kumimoji="0" lang="zh-CN" altLang="en-US" sz="2400" b="1" dirty="0">
                <a:latin typeface="+mn-ea"/>
              </a:rPr>
              <a:t>长度为</a:t>
            </a:r>
            <a:r>
              <a:rPr kumimoji="0" lang="en-US" altLang="zh-CN" sz="2400" b="1" dirty="0">
                <a:solidFill>
                  <a:srgbClr val="FF0000"/>
                </a:solidFill>
                <a:latin typeface="+mn-ea"/>
              </a:rPr>
              <a:t>0</a:t>
            </a:r>
            <a:r>
              <a:rPr kumimoji="0" lang="zh-CN" altLang="en-US" sz="2400" b="1" dirty="0">
                <a:latin typeface="+mn-ea"/>
              </a:rPr>
              <a:t>的通路由单个顶点组成。</a:t>
            </a:r>
            <a:endParaRPr kumimoji="0" lang="en-US" altLang="zh-CN" sz="2400" b="1" dirty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+mn-ea"/>
              </a:rPr>
              <a:t>回路</a:t>
            </a:r>
            <a:r>
              <a:rPr lang="zh-CN" altLang="en-US" sz="2400" dirty="0">
                <a:latin typeface="+mn-ea"/>
              </a:rPr>
              <a:t>：起点与终点相同，长度大于</a:t>
            </a:r>
            <a:r>
              <a:rPr lang="en-US" altLang="zh-CN" sz="2400" dirty="0">
                <a:latin typeface="+mn-ea"/>
              </a:rPr>
              <a:t>0</a:t>
            </a:r>
            <a:r>
              <a:rPr lang="zh-CN" altLang="en-US" sz="2400" dirty="0">
                <a:latin typeface="+mn-ea"/>
              </a:rPr>
              <a:t>。</a:t>
            </a:r>
            <a:endParaRPr kumimoji="0" lang="en-US" altLang="zh-CN" sz="2400" b="1" dirty="0">
              <a:latin typeface="+mn-ea"/>
            </a:endParaRPr>
          </a:p>
          <a:p>
            <a:pPr lvl="1" eaLnBrk="1" hangingPunct="1">
              <a:lnSpc>
                <a:spcPct val="120000"/>
              </a:lnSpc>
            </a:pPr>
            <a:r>
              <a:rPr kumimoji="0" lang="zh-CN" altLang="en-US" sz="2400" b="1" dirty="0">
                <a:solidFill>
                  <a:srgbClr val="FF0000"/>
                </a:solidFill>
                <a:latin typeface="+mn-ea"/>
              </a:rPr>
              <a:t>简单通路</a:t>
            </a:r>
            <a:r>
              <a:rPr kumimoji="0" lang="en-US" altLang="zh-CN" sz="2400" b="1" dirty="0">
                <a:solidFill>
                  <a:srgbClr val="FF0000"/>
                </a:solidFill>
                <a:latin typeface="+mn-ea"/>
              </a:rPr>
              <a:t>(trail)</a:t>
            </a:r>
            <a:r>
              <a:rPr kumimoji="0" lang="zh-CN" altLang="en-US" sz="2400" b="1" dirty="0">
                <a:latin typeface="+mn-ea"/>
              </a:rPr>
              <a:t>：边不重复，即，</a:t>
            </a:r>
            <a:r>
              <a:rPr kumimoji="0" lang="zh-CN" altLang="en-US" sz="2400" b="1" dirty="0">
                <a:latin typeface="+mn-ea"/>
                <a:sym typeface="Symbol" charset="2"/>
              </a:rPr>
              <a:t></a:t>
            </a:r>
            <a:r>
              <a:rPr kumimoji="0" lang="en-US" altLang="zh-CN" sz="2400" b="1" dirty="0" err="1">
                <a:latin typeface="+mn-ea"/>
              </a:rPr>
              <a:t>i</a:t>
            </a:r>
            <a:r>
              <a:rPr kumimoji="0" lang="en-US" altLang="zh-CN" sz="2400" b="1" dirty="0">
                <a:latin typeface="+mn-ea"/>
              </a:rPr>
              <a:t>, j, </a:t>
            </a:r>
            <a:r>
              <a:rPr kumimoji="0" lang="en-US" altLang="zh-CN" sz="2400" b="1" dirty="0" err="1">
                <a:latin typeface="+mn-ea"/>
              </a:rPr>
              <a:t>i</a:t>
            </a:r>
            <a:r>
              <a:rPr kumimoji="0" lang="en-US" altLang="zh-CN" sz="2400" b="1" dirty="0" err="1">
                <a:latin typeface="+mn-ea"/>
                <a:sym typeface="Symbol" charset="2"/>
              </a:rPr>
              <a:t></a:t>
            </a:r>
            <a:r>
              <a:rPr kumimoji="0" lang="en-US" altLang="zh-CN" sz="2400" b="1" dirty="0" err="1">
                <a:latin typeface="+mn-ea"/>
              </a:rPr>
              <a:t>j</a:t>
            </a:r>
            <a:r>
              <a:rPr kumimoji="0" lang="en-US" altLang="zh-CN" sz="2400" b="1" dirty="0">
                <a:latin typeface="+mn-ea"/>
              </a:rPr>
              <a:t> </a:t>
            </a:r>
            <a:r>
              <a:rPr kumimoji="0" lang="en-US" altLang="zh-CN" sz="2400" b="1" dirty="0">
                <a:latin typeface="+mn-ea"/>
                <a:sym typeface="Symbol" charset="2"/>
              </a:rPr>
              <a:t></a:t>
            </a:r>
            <a:r>
              <a:rPr kumimoji="0" lang="en-US" altLang="zh-CN" sz="2400" b="1" dirty="0">
                <a:latin typeface="+mn-ea"/>
              </a:rPr>
              <a:t> </a:t>
            </a:r>
            <a:r>
              <a:rPr kumimoji="0" lang="en-US" altLang="zh-CN" sz="2400" b="1" dirty="0" err="1">
                <a:latin typeface="+mn-ea"/>
              </a:rPr>
              <a:t>e</a:t>
            </a:r>
            <a:r>
              <a:rPr kumimoji="0" lang="en-US" altLang="zh-CN" sz="2400" b="1" baseline="-30000" dirty="0" err="1">
                <a:latin typeface="+mn-ea"/>
              </a:rPr>
              <a:t>i</a:t>
            </a:r>
            <a:r>
              <a:rPr kumimoji="0" lang="en-US" altLang="zh-CN" sz="2400" b="1" dirty="0" err="1">
                <a:latin typeface="+mn-ea"/>
                <a:sym typeface="Symbol" charset="2"/>
              </a:rPr>
              <a:t></a:t>
            </a:r>
            <a:r>
              <a:rPr kumimoji="0" lang="en-US" altLang="zh-CN" sz="2400" b="1" dirty="0" err="1">
                <a:latin typeface="+mn-ea"/>
              </a:rPr>
              <a:t>e</a:t>
            </a:r>
            <a:r>
              <a:rPr kumimoji="0" lang="en-US" altLang="zh-CN" sz="2400" b="1" baseline="-30000" dirty="0" err="1">
                <a:latin typeface="+mn-ea"/>
              </a:rPr>
              <a:t>j</a:t>
            </a:r>
            <a:endParaRPr kumimoji="0" lang="en-US" altLang="zh-CN" sz="2400" b="1" baseline="-30000" dirty="0">
              <a:latin typeface="+mn-ea"/>
            </a:endParaRPr>
          </a:p>
          <a:p>
            <a:pPr lvl="1" eaLnBrk="1" hangingPunct="1">
              <a:lnSpc>
                <a:spcPct val="120000"/>
              </a:lnSpc>
            </a:pPr>
            <a:r>
              <a:rPr kumimoji="0" lang="zh-CN" altLang="en-US" sz="2400" b="1" dirty="0">
                <a:solidFill>
                  <a:srgbClr val="FF0000"/>
                </a:solidFill>
                <a:latin typeface="+mn-ea"/>
              </a:rPr>
              <a:t>初级通路</a:t>
            </a:r>
            <a:r>
              <a:rPr kumimoji="0" lang="en-US" altLang="zh-CN" sz="2400" b="1" dirty="0">
                <a:solidFill>
                  <a:srgbClr val="FF0000"/>
                </a:solidFill>
                <a:latin typeface="+mn-ea"/>
              </a:rPr>
              <a:t>(path)</a:t>
            </a:r>
            <a:r>
              <a:rPr kumimoji="0" lang="zh-CN" altLang="en-US" sz="2400" b="1" dirty="0">
                <a:latin typeface="+mn-ea"/>
              </a:rPr>
              <a:t>：点不重复，亦称为“路径”</a:t>
            </a:r>
            <a:endParaRPr kumimoji="0" lang="en-US" altLang="zh-CN" sz="2400" b="1" dirty="0">
              <a:latin typeface="+mn-ea"/>
            </a:endParaRPr>
          </a:p>
        </p:txBody>
      </p:sp>
      <p:sp>
        <p:nvSpPr>
          <p:cNvPr id="7172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DED3700A-772B-EE4D-B9BE-65B460775616}" type="slidenum">
              <a:rPr lang="en-US" altLang="zh-CN"/>
              <a:pPr/>
              <a:t>4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通路的定义（无向图）</a:t>
            </a:r>
          </a:p>
        </p:txBody>
      </p:sp>
    </p:spTree>
    <p:extLst>
      <p:ext uri="{BB962C8B-B14F-4D97-AF65-F5344CB8AC3E}">
        <p14:creationId xmlns:p14="http://schemas.microsoft.com/office/powerpoint/2010/main" val="23282189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ea"/>
                <a:ea typeface="+mn-ea"/>
              </a:rPr>
              <a:t>2-</a:t>
            </a:r>
            <a:r>
              <a:rPr lang="zh-CN" altLang="en-US" dirty="0">
                <a:latin typeface="+mn-ea"/>
                <a:ea typeface="+mn-ea"/>
              </a:rPr>
              <a:t>边连通与</a:t>
            </a:r>
            <a:r>
              <a:rPr lang="en-US" altLang="zh-CN" dirty="0">
                <a:latin typeface="+mn-ea"/>
                <a:ea typeface="+mn-ea"/>
              </a:rPr>
              <a:t>2-</a:t>
            </a:r>
            <a:r>
              <a:rPr lang="zh-CN" altLang="en-US" dirty="0">
                <a:latin typeface="+mn-ea"/>
                <a:ea typeface="+mn-ea"/>
              </a:rPr>
              <a:t>连通（无向图）</a:t>
            </a:r>
          </a:p>
        </p:txBody>
      </p:sp>
      <p:sp>
        <p:nvSpPr>
          <p:cNvPr id="55299" name="幻灯片编号占位符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DE838DBA-36EB-4E43-B98C-76C7FBDDCC54}" type="slidenum">
              <a:rPr lang="en-US" altLang="zh-CN"/>
              <a:pPr/>
              <a:t>40</a:t>
            </a:fld>
            <a:endParaRPr lang="en-US" altLang="zh-CN"/>
          </a:p>
        </p:txBody>
      </p:sp>
      <p:sp>
        <p:nvSpPr>
          <p:cNvPr id="55300" name="Oval 5"/>
          <p:cNvSpPr>
            <a:spLocks noChangeArrowheads="1"/>
          </p:cNvSpPr>
          <p:nvPr/>
        </p:nvSpPr>
        <p:spPr bwMode="auto">
          <a:xfrm>
            <a:off x="468313" y="3500438"/>
            <a:ext cx="2514600" cy="1265237"/>
          </a:xfrm>
          <a:prstGeom prst="ellipse">
            <a:avLst/>
          </a:prstGeom>
          <a:noFill/>
          <a:ln w="28575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5301" name="Oval 8"/>
          <p:cNvSpPr>
            <a:spLocks noChangeArrowheads="1"/>
          </p:cNvSpPr>
          <p:nvPr/>
        </p:nvSpPr>
        <p:spPr bwMode="auto">
          <a:xfrm>
            <a:off x="387350" y="4062413"/>
            <a:ext cx="173038" cy="134937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5302" name="Text Box 13"/>
          <p:cNvSpPr txBox="1">
            <a:spLocks noChangeArrowheads="1"/>
          </p:cNvSpPr>
          <p:nvPr/>
        </p:nvSpPr>
        <p:spPr bwMode="auto">
          <a:xfrm>
            <a:off x="795338" y="3609975"/>
            <a:ext cx="5794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000" i="1">
                <a:latin typeface="Times New Roman" charset="0"/>
              </a:rPr>
              <a:t>v</a:t>
            </a:r>
            <a:r>
              <a:rPr kumimoji="1" lang="en-US" altLang="zh-CN" sz="2000" baseline="-25000">
                <a:latin typeface="Times New Roman" charset="0"/>
              </a:rPr>
              <a:t>3</a:t>
            </a:r>
            <a:endParaRPr kumimoji="1" lang="en-US" altLang="zh-CN" sz="2000" i="1">
              <a:latin typeface="Times New Roman" charset="0"/>
            </a:endParaRPr>
          </a:p>
        </p:txBody>
      </p:sp>
      <p:sp>
        <p:nvSpPr>
          <p:cNvPr id="55303" name="Text Box 15"/>
          <p:cNvSpPr txBox="1">
            <a:spLocks noChangeArrowheads="1"/>
          </p:cNvSpPr>
          <p:nvPr/>
        </p:nvSpPr>
        <p:spPr bwMode="auto">
          <a:xfrm>
            <a:off x="1979613" y="3573463"/>
            <a:ext cx="5794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000" i="1">
                <a:latin typeface="Times New Roman" charset="0"/>
              </a:rPr>
              <a:t>v</a:t>
            </a:r>
            <a:r>
              <a:rPr kumimoji="1" lang="en-US" altLang="zh-CN" sz="2000" baseline="-25000">
                <a:latin typeface="Times New Roman" charset="0"/>
              </a:rPr>
              <a:t>2</a:t>
            </a:r>
            <a:endParaRPr kumimoji="1" lang="en-US" altLang="zh-CN" sz="2000" i="1">
              <a:latin typeface="Times New Roman" charset="0"/>
            </a:endParaRPr>
          </a:p>
        </p:txBody>
      </p:sp>
      <p:sp>
        <p:nvSpPr>
          <p:cNvPr id="55304" name="Text Box 17"/>
          <p:cNvSpPr txBox="1">
            <a:spLocks noChangeArrowheads="1"/>
          </p:cNvSpPr>
          <p:nvPr/>
        </p:nvSpPr>
        <p:spPr bwMode="auto">
          <a:xfrm>
            <a:off x="2619375" y="3994150"/>
            <a:ext cx="577850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000" i="1">
                <a:latin typeface="Times New Roman" charset="0"/>
              </a:rPr>
              <a:t>v</a:t>
            </a:r>
            <a:r>
              <a:rPr kumimoji="1" lang="en-US" altLang="zh-CN" sz="2000" baseline="-25000">
                <a:latin typeface="Times New Roman" charset="0"/>
              </a:rPr>
              <a:t>1</a:t>
            </a:r>
            <a:endParaRPr kumimoji="1" lang="en-US" altLang="zh-CN" sz="2000" i="1">
              <a:latin typeface="Times New Roman" charset="0"/>
            </a:endParaRPr>
          </a:p>
        </p:txBody>
      </p:sp>
      <p:grpSp>
        <p:nvGrpSpPr>
          <p:cNvPr id="2" name="组合 42"/>
          <p:cNvGrpSpPr>
            <a:grpSpLocks/>
          </p:cNvGrpSpPr>
          <p:nvPr/>
        </p:nvGrpSpPr>
        <p:grpSpPr bwMode="auto">
          <a:xfrm>
            <a:off x="2992438" y="3590925"/>
            <a:ext cx="1590675" cy="935038"/>
            <a:chOff x="6313639" y="2610018"/>
            <a:chExt cx="1590601" cy="934960"/>
          </a:xfrm>
        </p:grpSpPr>
        <p:sp>
          <p:nvSpPr>
            <p:cNvPr id="55313" name="椭圆 32"/>
            <p:cNvSpPr>
              <a:spLocks noChangeArrowheads="1"/>
            </p:cNvSpPr>
            <p:nvPr/>
          </p:nvSpPr>
          <p:spPr bwMode="auto">
            <a:xfrm>
              <a:off x="6313639" y="2650359"/>
              <a:ext cx="1512168" cy="894619"/>
            </a:xfrm>
            <a:prstGeom prst="ellipse">
              <a:avLst/>
            </a:prstGeom>
            <a:noFill/>
            <a:ln w="22225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5314" name="Oval 9"/>
            <p:cNvSpPr>
              <a:spLocks noChangeArrowheads="1"/>
            </p:cNvSpPr>
            <p:nvPr/>
          </p:nvSpPr>
          <p:spPr bwMode="auto">
            <a:xfrm>
              <a:off x="7751183" y="3011731"/>
              <a:ext cx="153057" cy="142792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5315" name="Oval 10"/>
            <p:cNvSpPr>
              <a:spLocks noChangeArrowheads="1"/>
            </p:cNvSpPr>
            <p:nvPr/>
          </p:nvSpPr>
          <p:spPr bwMode="auto">
            <a:xfrm>
              <a:off x="7249743" y="2610018"/>
              <a:ext cx="144016" cy="113110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pic>
        <p:nvPicPr>
          <p:cNvPr id="4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825" y="2212975"/>
            <a:ext cx="3597275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7" name="Oval 12"/>
          <p:cNvSpPr>
            <a:spLocks noChangeArrowheads="1"/>
          </p:cNvSpPr>
          <p:nvPr/>
        </p:nvSpPr>
        <p:spPr bwMode="auto">
          <a:xfrm>
            <a:off x="2898775" y="4005263"/>
            <a:ext cx="160338" cy="188912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3" name="组合 48"/>
          <p:cNvGrpSpPr>
            <a:grpSpLocks/>
          </p:cNvGrpSpPr>
          <p:nvPr/>
        </p:nvGrpSpPr>
        <p:grpSpPr bwMode="auto">
          <a:xfrm>
            <a:off x="954088" y="2894013"/>
            <a:ext cx="1525587" cy="746125"/>
            <a:chOff x="954742" y="2894562"/>
            <a:chExt cx="1524253" cy="745689"/>
          </a:xfrm>
        </p:grpSpPr>
        <p:sp>
          <p:nvSpPr>
            <p:cNvPr id="55311" name="任意多边形 47"/>
            <p:cNvSpPr>
              <a:spLocks/>
            </p:cNvSpPr>
            <p:nvPr/>
          </p:nvSpPr>
          <p:spPr bwMode="auto">
            <a:xfrm>
              <a:off x="954742" y="2956112"/>
              <a:ext cx="1524253" cy="684139"/>
            </a:xfrm>
            <a:custGeom>
              <a:avLst/>
              <a:gdLst>
                <a:gd name="T0" fmla="*/ 0 w 1544171"/>
                <a:gd name="T1" fmla="*/ 89697 h 786653"/>
                <a:gd name="T2" fmla="*/ 99608 w 1544171"/>
                <a:gd name="T3" fmla="*/ 35050 h 786653"/>
                <a:gd name="T4" fmla="*/ 586581 w 1544171"/>
                <a:gd name="T5" fmla="*/ 276 h 786653"/>
                <a:gd name="T6" fmla="*/ 1117825 w 1544171"/>
                <a:gd name="T7" fmla="*/ 33395 h 786653"/>
                <a:gd name="T8" fmla="*/ 1250636 w 1544171"/>
                <a:gd name="T9" fmla="*/ 88041 h 786653"/>
                <a:gd name="T10" fmla="*/ 1239567 w 1544171"/>
                <a:gd name="T11" fmla="*/ 86385 h 7866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44171"/>
                <a:gd name="T19" fmla="*/ 0 h 786653"/>
                <a:gd name="T20" fmla="*/ 1544171 w 1544171"/>
                <a:gd name="T21" fmla="*/ 786653 h 78665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44171" h="786653">
                  <a:moveTo>
                    <a:pt x="0" y="728382"/>
                  </a:moveTo>
                  <a:cubicBezTo>
                    <a:pt x="1120" y="567017"/>
                    <a:pt x="2241" y="405653"/>
                    <a:pt x="121023" y="284629"/>
                  </a:cubicBezTo>
                  <a:cubicBezTo>
                    <a:pt x="239805" y="163606"/>
                    <a:pt x="506506" y="4482"/>
                    <a:pt x="712694" y="2241"/>
                  </a:cubicBezTo>
                  <a:cubicBezTo>
                    <a:pt x="918882" y="0"/>
                    <a:pt x="1223682" y="152400"/>
                    <a:pt x="1358153" y="271182"/>
                  </a:cubicBezTo>
                  <a:cubicBezTo>
                    <a:pt x="1492624" y="389964"/>
                    <a:pt x="1494865" y="643217"/>
                    <a:pt x="1519518" y="714935"/>
                  </a:cubicBezTo>
                  <a:cubicBezTo>
                    <a:pt x="1544171" y="786653"/>
                    <a:pt x="1525120" y="744070"/>
                    <a:pt x="1506070" y="701488"/>
                  </a:cubicBezTo>
                </a:path>
              </a:pathLst>
            </a:custGeom>
            <a:noFill/>
            <a:ln w="22225" cap="flat" cmpd="sng">
              <a:solidFill>
                <a:srgbClr val="0000CC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5312" name="Oval 10"/>
            <p:cNvSpPr>
              <a:spLocks noChangeArrowheads="1"/>
            </p:cNvSpPr>
            <p:nvPr/>
          </p:nvSpPr>
          <p:spPr bwMode="auto">
            <a:xfrm>
              <a:off x="1639294" y="2894562"/>
              <a:ext cx="136648" cy="14401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55309" name="Oval 10"/>
          <p:cNvSpPr>
            <a:spLocks noChangeArrowheads="1"/>
          </p:cNvSpPr>
          <p:nvPr/>
        </p:nvSpPr>
        <p:spPr bwMode="auto">
          <a:xfrm>
            <a:off x="2355850" y="3529013"/>
            <a:ext cx="152400" cy="147637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5310" name="Oval 10"/>
          <p:cNvSpPr>
            <a:spLocks noChangeArrowheads="1"/>
          </p:cNvSpPr>
          <p:nvPr/>
        </p:nvSpPr>
        <p:spPr bwMode="auto">
          <a:xfrm flipV="1">
            <a:off x="893763" y="3549650"/>
            <a:ext cx="142875" cy="144463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70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latin typeface="+mn-ea"/>
                <a:ea typeface="+mn-ea"/>
              </a:rPr>
              <a:t>2-</a:t>
            </a:r>
            <a:r>
              <a:rPr lang="zh-CN" altLang="en-US" dirty="0">
                <a:latin typeface="+mn-ea"/>
                <a:ea typeface="+mn-ea"/>
              </a:rPr>
              <a:t>边连通无向图的边定向</a:t>
            </a:r>
          </a:p>
        </p:txBody>
      </p:sp>
      <p:sp>
        <p:nvSpPr>
          <p:cNvPr id="57347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7DA68748-6E00-D74C-A14D-1FFC93EB2D59}" type="slidenum">
              <a:rPr lang="en-US" altLang="zh-CN"/>
              <a:pPr/>
              <a:t>41</a:t>
            </a:fld>
            <a:endParaRPr lang="en-US" altLang="zh-CN"/>
          </a:p>
        </p:txBody>
      </p:sp>
      <p:sp>
        <p:nvSpPr>
          <p:cNvPr id="57348" name="Text Box 6"/>
          <p:cNvSpPr txBox="1">
            <a:spLocks noChangeArrowheads="1"/>
          </p:cNvSpPr>
          <p:nvPr/>
        </p:nvSpPr>
        <p:spPr bwMode="auto">
          <a:xfrm>
            <a:off x="900113" y="2054225"/>
            <a:ext cx="3959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b="1" dirty="0">
                <a:latin typeface="Times New Roman" charset="0"/>
              </a:rPr>
              <a:t>2-</a:t>
            </a:r>
            <a:r>
              <a:rPr kumimoji="1" lang="zh-CN" altLang="en-US" sz="2400" b="1" dirty="0">
                <a:latin typeface="Times New Roman" charset="0"/>
              </a:rPr>
              <a:t>边连通图中一定含回路</a:t>
            </a:r>
          </a:p>
        </p:txBody>
      </p:sp>
      <p:grpSp>
        <p:nvGrpSpPr>
          <p:cNvPr id="57349" name="Group 18"/>
          <p:cNvGrpSpPr>
            <a:grpSpLocks/>
          </p:cNvGrpSpPr>
          <p:nvPr/>
        </p:nvGrpSpPr>
        <p:grpSpPr bwMode="auto">
          <a:xfrm>
            <a:off x="1447800" y="2451100"/>
            <a:ext cx="4095750" cy="2811463"/>
            <a:chOff x="912" y="1866"/>
            <a:chExt cx="2580" cy="1771"/>
          </a:xfrm>
        </p:grpSpPr>
        <p:sp>
          <p:nvSpPr>
            <p:cNvPr id="57364" name="Oval 5"/>
            <p:cNvSpPr>
              <a:spLocks noChangeArrowheads="1"/>
            </p:cNvSpPr>
            <p:nvPr/>
          </p:nvSpPr>
          <p:spPr bwMode="auto">
            <a:xfrm>
              <a:off x="1200" y="2064"/>
              <a:ext cx="1968" cy="139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7365" name="Text Box 7"/>
            <p:cNvSpPr txBox="1">
              <a:spLocks noChangeArrowheads="1"/>
            </p:cNvSpPr>
            <p:nvPr/>
          </p:nvSpPr>
          <p:spPr bwMode="auto">
            <a:xfrm>
              <a:off x="912" y="2256"/>
              <a:ext cx="3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400" i="1">
                  <a:latin typeface="Times New Roman" charset="0"/>
                </a:rPr>
                <a:t>C</a:t>
              </a:r>
              <a:r>
                <a:rPr kumimoji="1" lang="en-US" altLang="zh-CN" sz="2400" baseline="-25000">
                  <a:latin typeface="Times New Roman" charset="0"/>
                </a:rPr>
                <a:t>1</a:t>
              </a:r>
              <a:endParaRPr kumimoji="1" lang="en-US" altLang="zh-CN" sz="2400" i="1">
                <a:latin typeface="Times New Roman" charset="0"/>
              </a:endParaRPr>
            </a:p>
          </p:txBody>
        </p:sp>
        <p:sp>
          <p:nvSpPr>
            <p:cNvPr id="57366" name="Oval 8"/>
            <p:cNvSpPr>
              <a:spLocks noChangeArrowheads="1"/>
            </p:cNvSpPr>
            <p:nvPr/>
          </p:nvSpPr>
          <p:spPr bwMode="auto">
            <a:xfrm>
              <a:off x="1407" y="2232"/>
              <a:ext cx="113" cy="113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7367" name="Oval 9"/>
            <p:cNvSpPr>
              <a:spLocks noChangeArrowheads="1"/>
            </p:cNvSpPr>
            <p:nvPr/>
          </p:nvSpPr>
          <p:spPr bwMode="auto">
            <a:xfrm>
              <a:off x="2349" y="3390"/>
              <a:ext cx="113" cy="113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7368" name="Oval 10"/>
            <p:cNvSpPr>
              <a:spLocks noChangeArrowheads="1"/>
            </p:cNvSpPr>
            <p:nvPr/>
          </p:nvSpPr>
          <p:spPr bwMode="auto">
            <a:xfrm>
              <a:off x="2601" y="2094"/>
              <a:ext cx="113" cy="113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7369" name="Oval 11"/>
            <p:cNvSpPr>
              <a:spLocks noChangeArrowheads="1"/>
            </p:cNvSpPr>
            <p:nvPr/>
          </p:nvSpPr>
          <p:spPr bwMode="auto">
            <a:xfrm>
              <a:off x="3024" y="3003"/>
              <a:ext cx="113" cy="113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7370" name="Oval 12"/>
            <p:cNvSpPr>
              <a:spLocks noChangeArrowheads="1"/>
            </p:cNvSpPr>
            <p:nvPr/>
          </p:nvSpPr>
          <p:spPr bwMode="auto">
            <a:xfrm>
              <a:off x="3015" y="2409"/>
              <a:ext cx="113" cy="113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7371" name="Text Box 13"/>
            <p:cNvSpPr txBox="1">
              <a:spLocks noChangeArrowheads="1"/>
            </p:cNvSpPr>
            <p:nvPr/>
          </p:nvSpPr>
          <p:spPr bwMode="auto">
            <a:xfrm>
              <a:off x="1218" y="2022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i="1">
                  <a:latin typeface="Times New Roman" charset="0"/>
                </a:rPr>
                <a:t>v</a:t>
              </a:r>
              <a:r>
                <a:rPr kumimoji="1" lang="en-US" altLang="zh-CN" sz="2000" baseline="-25000">
                  <a:latin typeface="Times New Roman" charset="0"/>
                </a:rPr>
                <a:t>3</a:t>
              </a:r>
              <a:endParaRPr kumimoji="1" lang="en-US" altLang="zh-CN" sz="2000" i="1">
                <a:latin typeface="Times New Roman" charset="0"/>
              </a:endParaRPr>
            </a:p>
          </p:txBody>
        </p:sp>
        <p:sp>
          <p:nvSpPr>
            <p:cNvPr id="57372" name="Text Box 14"/>
            <p:cNvSpPr txBox="1">
              <a:spLocks noChangeArrowheads="1"/>
            </p:cNvSpPr>
            <p:nvPr/>
          </p:nvSpPr>
          <p:spPr bwMode="auto">
            <a:xfrm>
              <a:off x="2421" y="3387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i="1">
                  <a:latin typeface="Times New Roman" charset="0"/>
                </a:rPr>
                <a:t>v</a:t>
              </a:r>
              <a:r>
                <a:rPr kumimoji="1" lang="en-US" altLang="zh-CN" sz="2000" baseline="-25000">
                  <a:latin typeface="Times New Roman" charset="0"/>
                </a:rPr>
                <a:t>4</a:t>
              </a:r>
              <a:endParaRPr kumimoji="1" lang="en-US" altLang="zh-CN" sz="2000" i="1">
                <a:latin typeface="Times New Roman" charset="0"/>
              </a:endParaRPr>
            </a:p>
          </p:txBody>
        </p:sp>
        <p:sp>
          <p:nvSpPr>
            <p:cNvPr id="57373" name="Text Box 15"/>
            <p:cNvSpPr txBox="1">
              <a:spLocks noChangeArrowheads="1"/>
            </p:cNvSpPr>
            <p:nvPr/>
          </p:nvSpPr>
          <p:spPr bwMode="auto">
            <a:xfrm>
              <a:off x="2421" y="1866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i="1">
                  <a:latin typeface="Times New Roman" charset="0"/>
                </a:rPr>
                <a:t>v</a:t>
              </a:r>
              <a:r>
                <a:rPr kumimoji="1" lang="en-US" altLang="zh-CN" sz="2000" baseline="-25000">
                  <a:latin typeface="Times New Roman" charset="0"/>
                </a:rPr>
                <a:t>2</a:t>
              </a:r>
              <a:endParaRPr kumimoji="1" lang="en-US" altLang="zh-CN" sz="2000" i="1">
                <a:latin typeface="Times New Roman" charset="0"/>
              </a:endParaRPr>
            </a:p>
          </p:txBody>
        </p:sp>
        <p:sp>
          <p:nvSpPr>
            <p:cNvPr id="57374" name="Text Box 16"/>
            <p:cNvSpPr txBox="1">
              <a:spLocks noChangeArrowheads="1"/>
            </p:cNvSpPr>
            <p:nvPr/>
          </p:nvSpPr>
          <p:spPr bwMode="auto">
            <a:xfrm>
              <a:off x="3060" y="3045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i="1">
                  <a:latin typeface="Times New Roman" charset="0"/>
                </a:rPr>
                <a:t>v</a:t>
              </a:r>
              <a:r>
                <a:rPr kumimoji="1" lang="en-US" altLang="zh-CN" sz="2000" baseline="-25000">
                  <a:latin typeface="Times New Roman" charset="0"/>
                </a:rPr>
                <a:t>5</a:t>
              </a:r>
              <a:endParaRPr kumimoji="1" lang="en-US" altLang="zh-CN" sz="2000" i="1">
                <a:latin typeface="Times New Roman" charset="0"/>
              </a:endParaRPr>
            </a:p>
          </p:txBody>
        </p:sp>
        <p:sp>
          <p:nvSpPr>
            <p:cNvPr id="57375" name="Text Box 17"/>
            <p:cNvSpPr txBox="1">
              <a:spLocks noChangeArrowheads="1"/>
            </p:cNvSpPr>
            <p:nvPr/>
          </p:nvSpPr>
          <p:spPr bwMode="auto">
            <a:xfrm>
              <a:off x="2862" y="2451"/>
              <a:ext cx="4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i="1">
                  <a:latin typeface="Times New Roman" charset="0"/>
                </a:rPr>
                <a:t>v</a:t>
              </a:r>
              <a:r>
                <a:rPr kumimoji="1" lang="en-US" altLang="zh-CN" sz="2000" baseline="-25000">
                  <a:latin typeface="Times New Roman" charset="0"/>
                </a:rPr>
                <a:t>6</a:t>
              </a:r>
              <a:endParaRPr kumimoji="1" lang="en-US" altLang="zh-CN" sz="2000" i="1">
                <a:latin typeface="Times New Roman" charset="0"/>
              </a:endParaRPr>
            </a:p>
          </p:txBody>
        </p:sp>
      </p:grpSp>
      <p:sp>
        <p:nvSpPr>
          <p:cNvPr id="94228" name="Freeform 20"/>
          <p:cNvSpPr>
            <a:spLocks/>
          </p:cNvSpPr>
          <p:nvPr/>
        </p:nvSpPr>
        <p:spPr bwMode="auto">
          <a:xfrm>
            <a:off x="1752600" y="4137025"/>
            <a:ext cx="947738" cy="866775"/>
          </a:xfrm>
          <a:custGeom>
            <a:avLst/>
            <a:gdLst>
              <a:gd name="T0" fmla="*/ 0 w 597"/>
              <a:gd name="T1" fmla="*/ 0 h 546"/>
              <a:gd name="T2" fmla="*/ 2147483646 w 597"/>
              <a:gd name="T3" fmla="*/ 2147483646 h 546"/>
              <a:gd name="T4" fmla="*/ 2147483646 w 597"/>
              <a:gd name="T5" fmla="*/ 2147483646 h 546"/>
              <a:gd name="T6" fmla="*/ 2147483646 w 597"/>
              <a:gd name="T7" fmla="*/ 2147483646 h 546"/>
              <a:gd name="T8" fmla="*/ 2147483646 w 597"/>
              <a:gd name="T9" fmla="*/ 2147483646 h 546"/>
              <a:gd name="T10" fmla="*/ 2147483646 w 597"/>
              <a:gd name="T11" fmla="*/ 2147483646 h 546"/>
              <a:gd name="T12" fmla="*/ 2147483646 w 597"/>
              <a:gd name="T13" fmla="*/ 2147483646 h 546"/>
              <a:gd name="T14" fmla="*/ 2147483646 w 597"/>
              <a:gd name="T15" fmla="*/ 2147483646 h 546"/>
              <a:gd name="T16" fmla="*/ 2147483646 w 597"/>
              <a:gd name="T17" fmla="*/ 2147483646 h 546"/>
              <a:gd name="T18" fmla="*/ 2147483646 w 597"/>
              <a:gd name="T19" fmla="*/ 2147483646 h 546"/>
              <a:gd name="T20" fmla="*/ 2147483646 w 597"/>
              <a:gd name="T21" fmla="*/ 2147483646 h 546"/>
              <a:gd name="T22" fmla="*/ 2147483646 w 597"/>
              <a:gd name="T23" fmla="*/ 2147483646 h 54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97"/>
              <a:gd name="T37" fmla="*/ 0 h 546"/>
              <a:gd name="T38" fmla="*/ 597 w 597"/>
              <a:gd name="T39" fmla="*/ 546 h 54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97" h="546">
                <a:moveTo>
                  <a:pt x="0" y="0"/>
                </a:moveTo>
                <a:cubicBezTo>
                  <a:pt x="21" y="51"/>
                  <a:pt x="43" y="102"/>
                  <a:pt x="57" y="132"/>
                </a:cubicBezTo>
                <a:cubicBezTo>
                  <a:pt x="71" y="162"/>
                  <a:pt x="74" y="162"/>
                  <a:pt x="84" y="177"/>
                </a:cubicBezTo>
                <a:cubicBezTo>
                  <a:pt x="94" y="192"/>
                  <a:pt x="108" y="207"/>
                  <a:pt x="120" y="222"/>
                </a:cubicBezTo>
                <a:cubicBezTo>
                  <a:pt x="132" y="237"/>
                  <a:pt x="144" y="252"/>
                  <a:pt x="156" y="267"/>
                </a:cubicBezTo>
                <a:cubicBezTo>
                  <a:pt x="168" y="282"/>
                  <a:pt x="176" y="297"/>
                  <a:pt x="192" y="312"/>
                </a:cubicBezTo>
                <a:cubicBezTo>
                  <a:pt x="208" y="327"/>
                  <a:pt x="236" y="342"/>
                  <a:pt x="255" y="357"/>
                </a:cubicBezTo>
                <a:cubicBezTo>
                  <a:pt x="274" y="372"/>
                  <a:pt x="287" y="387"/>
                  <a:pt x="309" y="402"/>
                </a:cubicBezTo>
                <a:cubicBezTo>
                  <a:pt x="331" y="417"/>
                  <a:pt x="360" y="431"/>
                  <a:pt x="390" y="447"/>
                </a:cubicBezTo>
                <a:cubicBezTo>
                  <a:pt x="420" y="463"/>
                  <a:pt x="464" y="489"/>
                  <a:pt x="489" y="501"/>
                </a:cubicBezTo>
                <a:cubicBezTo>
                  <a:pt x="514" y="513"/>
                  <a:pt x="525" y="512"/>
                  <a:pt x="543" y="519"/>
                </a:cubicBezTo>
                <a:cubicBezTo>
                  <a:pt x="561" y="526"/>
                  <a:pt x="592" y="545"/>
                  <a:pt x="597" y="546"/>
                </a:cubicBezTo>
              </a:path>
            </a:pathLst>
          </a:custGeom>
          <a:noFill/>
          <a:ln w="3175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3" name="组合 30"/>
          <p:cNvGrpSpPr>
            <a:grpSpLocks/>
          </p:cNvGrpSpPr>
          <p:nvPr/>
        </p:nvGrpSpPr>
        <p:grpSpPr bwMode="auto">
          <a:xfrm>
            <a:off x="4243388" y="2232025"/>
            <a:ext cx="2809875" cy="2286000"/>
            <a:chOff x="4243388" y="2232214"/>
            <a:chExt cx="2809875" cy="2286000"/>
          </a:xfrm>
        </p:grpSpPr>
        <p:grpSp>
          <p:nvGrpSpPr>
            <p:cNvPr id="57355" name="Group 23"/>
            <p:cNvGrpSpPr>
              <a:grpSpLocks/>
            </p:cNvGrpSpPr>
            <p:nvPr/>
          </p:nvGrpSpPr>
          <p:grpSpPr bwMode="auto">
            <a:xfrm>
              <a:off x="6443663" y="2846577"/>
              <a:ext cx="609600" cy="457200"/>
              <a:chOff x="4080" y="2112"/>
              <a:chExt cx="384" cy="288"/>
            </a:xfrm>
          </p:grpSpPr>
          <p:sp>
            <p:nvSpPr>
              <p:cNvPr id="57362" name="Oval 21"/>
              <p:cNvSpPr>
                <a:spLocks noChangeArrowheads="1"/>
              </p:cNvSpPr>
              <p:nvPr/>
            </p:nvSpPr>
            <p:spPr bwMode="auto">
              <a:xfrm>
                <a:off x="4080" y="2160"/>
                <a:ext cx="113" cy="113"/>
              </a:xfrm>
              <a:prstGeom prst="ellipse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57363" name="Text Box 22"/>
              <p:cNvSpPr txBox="1">
                <a:spLocks noChangeArrowheads="1"/>
              </p:cNvSpPr>
              <p:nvPr/>
            </p:nvSpPr>
            <p:spPr bwMode="auto">
              <a:xfrm>
                <a:off x="4176" y="2112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sz="2400" i="1">
                    <a:latin typeface="Times New Roman" charset="0"/>
                  </a:rPr>
                  <a:t>v</a:t>
                </a:r>
                <a:r>
                  <a:rPr kumimoji="1" lang="en-US" altLang="zh-CN" sz="2400" baseline="-25000">
                    <a:latin typeface="Times New Roman" charset="0"/>
                  </a:rPr>
                  <a:t>1</a:t>
                </a:r>
                <a:endParaRPr kumimoji="1" lang="en-US" altLang="zh-CN" sz="2400" i="1">
                  <a:latin typeface="Times New Roman" charset="0"/>
                </a:endParaRPr>
              </a:p>
            </p:txBody>
          </p:sp>
        </p:grpSp>
        <p:grpSp>
          <p:nvGrpSpPr>
            <p:cNvPr id="57356" name="Group 26"/>
            <p:cNvGrpSpPr>
              <a:grpSpLocks/>
            </p:cNvGrpSpPr>
            <p:nvPr/>
          </p:nvGrpSpPr>
          <p:grpSpPr bwMode="auto">
            <a:xfrm>
              <a:off x="4243388" y="2232214"/>
              <a:ext cx="2228850" cy="742950"/>
              <a:chOff x="2673" y="1728"/>
              <a:chExt cx="1404" cy="468"/>
            </a:xfrm>
          </p:grpSpPr>
          <p:sp>
            <p:nvSpPr>
              <p:cNvPr id="57360" name="Freeform 24"/>
              <p:cNvSpPr>
                <a:spLocks/>
              </p:cNvSpPr>
              <p:nvPr/>
            </p:nvSpPr>
            <p:spPr bwMode="auto">
              <a:xfrm>
                <a:off x="2673" y="1926"/>
                <a:ext cx="1404" cy="270"/>
              </a:xfrm>
              <a:custGeom>
                <a:avLst/>
                <a:gdLst>
                  <a:gd name="T0" fmla="*/ 1404 w 1404"/>
                  <a:gd name="T1" fmla="*/ 270 h 270"/>
                  <a:gd name="T2" fmla="*/ 1116 w 1404"/>
                  <a:gd name="T3" fmla="*/ 36 h 270"/>
                  <a:gd name="T4" fmla="*/ 981 w 1404"/>
                  <a:gd name="T5" fmla="*/ 27 h 270"/>
                  <a:gd name="T6" fmla="*/ 828 w 1404"/>
                  <a:gd name="T7" fmla="*/ 36 h 270"/>
                  <a:gd name="T8" fmla="*/ 702 w 1404"/>
                  <a:gd name="T9" fmla="*/ 54 h 270"/>
                  <a:gd name="T10" fmla="*/ 486 w 1404"/>
                  <a:gd name="T11" fmla="*/ 0 h 270"/>
                  <a:gd name="T12" fmla="*/ 63 w 1404"/>
                  <a:gd name="T13" fmla="*/ 117 h 270"/>
                  <a:gd name="T14" fmla="*/ 0 w 1404"/>
                  <a:gd name="T15" fmla="*/ 180 h 27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404"/>
                  <a:gd name="T25" fmla="*/ 0 h 270"/>
                  <a:gd name="T26" fmla="*/ 1404 w 1404"/>
                  <a:gd name="T27" fmla="*/ 270 h 27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404" h="270">
                    <a:moveTo>
                      <a:pt x="1404" y="270"/>
                    </a:moveTo>
                    <a:cubicBezTo>
                      <a:pt x="1341" y="175"/>
                      <a:pt x="1236" y="54"/>
                      <a:pt x="1116" y="36"/>
                    </a:cubicBezTo>
                    <a:cubicBezTo>
                      <a:pt x="1071" y="29"/>
                      <a:pt x="1026" y="30"/>
                      <a:pt x="981" y="27"/>
                    </a:cubicBezTo>
                    <a:cubicBezTo>
                      <a:pt x="930" y="30"/>
                      <a:pt x="879" y="31"/>
                      <a:pt x="828" y="36"/>
                    </a:cubicBezTo>
                    <a:cubicBezTo>
                      <a:pt x="786" y="40"/>
                      <a:pt x="702" y="54"/>
                      <a:pt x="702" y="54"/>
                    </a:cubicBezTo>
                    <a:cubicBezTo>
                      <a:pt x="611" y="45"/>
                      <a:pt x="567" y="27"/>
                      <a:pt x="486" y="0"/>
                    </a:cubicBezTo>
                    <a:cubicBezTo>
                      <a:pt x="343" y="29"/>
                      <a:pt x="194" y="51"/>
                      <a:pt x="63" y="117"/>
                    </a:cubicBezTo>
                    <a:cubicBezTo>
                      <a:pt x="44" y="145"/>
                      <a:pt x="23" y="157"/>
                      <a:pt x="0" y="180"/>
                    </a:cubicBezTo>
                  </a:path>
                </a:pathLst>
              </a:custGeom>
              <a:noFill/>
              <a:ln w="28575" cap="flat" cmpd="sng">
                <a:solidFill>
                  <a:srgbClr val="33CCCC"/>
                </a:solidFill>
                <a:prstDash val="solid"/>
                <a:miter lim="800000"/>
                <a:headEnd type="none" w="lg" len="lg"/>
                <a:tailEnd type="none" w="lg" len="lg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57361" name="Text Box 25"/>
              <p:cNvSpPr txBox="1">
                <a:spLocks noChangeArrowheads="1"/>
              </p:cNvSpPr>
              <p:nvPr/>
            </p:nvSpPr>
            <p:spPr bwMode="auto">
              <a:xfrm>
                <a:off x="3216" y="1728"/>
                <a:ext cx="72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sz="2400" i="1">
                    <a:latin typeface="Times New Roman" charset="0"/>
                  </a:rPr>
                  <a:t>P</a:t>
                </a:r>
              </a:p>
            </p:txBody>
          </p:sp>
        </p:grpSp>
        <p:grpSp>
          <p:nvGrpSpPr>
            <p:cNvPr id="57357" name="Group 29"/>
            <p:cNvGrpSpPr>
              <a:grpSpLocks/>
            </p:cNvGrpSpPr>
            <p:nvPr/>
          </p:nvGrpSpPr>
          <p:grpSpPr bwMode="auto">
            <a:xfrm>
              <a:off x="4986338" y="3103752"/>
              <a:ext cx="1543050" cy="1414462"/>
              <a:chOff x="3141" y="2277"/>
              <a:chExt cx="972" cy="891"/>
            </a:xfrm>
          </p:grpSpPr>
          <p:sp>
            <p:nvSpPr>
              <p:cNvPr id="57358" name="Freeform 27"/>
              <p:cNvSpPr>
                <a:spLocks/>
              </p:cNvSpPr>
              <p:nvPr/>
            </p:nvSpPr>
            <p:spPr bwMode="auto">
              <a:xfrm>
                <a:off x="3141" y="2277"/>
                <a:ext cx="972" cy="792"/>
              </a:xfrm>
              <a:custGeom>
                <a:avLst/>
                <a:gdLst>
                  <a:gd name="T0" fmla="*/ 972 w 972"/>
                  <a:gd name="T1" fmla="*/ 0 h 792"/>
                  <a:gd name="T2" fmla="*/ 927 w 972"/>
                  <a:gd name="T3" fmla="*/ 81 h 792"/>
                  <a:gd name="T4" fmla="*/ 918 w 972"/>
                  <a:gd name="T5" fmla="*/ 207 h 792"/>
                  <a:gd name="T6" fmla="*/ 918 w 972"/>
                  <a:gd name="T7" fmla="*/ 270 h 792"/>
                  <a:gd name="T8" fmla="*/ 900 w 972"/>
                  <a:gd name="T9" fmla="*/ 297 h 792"/>
                  <a:gd name="T10" fmla="*/ 855 w 972"/>
                  <a:gd name="T11" fmla="*/ 369 h 792"/>
                  <a:gd name="T12" fmla="*/ 810 w 972"/>
                  <a:gd name="T13" fmla="*/ 450 h 792"/>
                  <a:gd name="T14" fmla="*/ 540 w 972"/>
                  <a:gd name="T15" fmla="*/ 675 h 792"/>
                  <a:gd name="T16" fmla="*/ 432 w 972"/>
                  <a:gd name="T17" fmla="*/ 729 h 792"/>
                  <a:gd name="T18" fmla="*/ 207 w 972"/>
                  <a:gd name="T19" fmla="*/ 765 h 792"/>
                  <a:gd name="T20" fmla="*/ 0 w 972"/>
                  <a:gd name="T21" fmla="*/ 792 h 79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72"/>
                  <a:gd name="T34" fmla="*/ 0 h 792"/>
                  <a:gd name="T35" fmla="*/ 972 w 972"/>
                  <a:gd name="T36" fmla="*/ 792 h 79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72" h="792">
                    <a:moveTo>
                      <a:pt x="972" y="0"/>
                    </a:moveTo>
                    <a:cubicBezTo>
                      <a:pt x="954" y="27"/>
                      <a:pt x="945" y="54"/>
                      <a:pt x="927" y="81"/>
                    </a:cubicBezTo>
                    <a:cubicBezTo>
                      <a:pt x="924" y="123"/>
                      <a:pt x="918" y="165"/>
                      <a:pt x="918" y="207"/>
                    </a:cubicBezTo>
                    <a:cubicBezTo>
                      <a:pt x="918" y="261"/>
                      <a:pt x="946" y="204"/>
                      <a:pt x="918" y="270"/>
                    </a:cubicBezTo>
                    <a:cubicBezTo>
                      <a:pt x="914" y="280"/>
                      <a:pt x="904" y="287"/>
                      <a:pt x="900" y="297"/>
                    </a:cubicBezTo>
                    <a:cubicBezTo>
                      <a:pt x="868" y="368"/>
                      <a:pt x="904" y="337"/>
                      <a:pt x="855" y="369"/>
                    </a:cubicBezTo>
                    <a:cubicBezTo>
                      <a:pt x="837" y="396"/>
                      <a:pt x="828" y="423"/>
                      <a:pt x="810" y="450"/>
                    </a:cubicBezTo>
                    <a:cubicBezTo>
                      <a:pt x="767" y="622"/>
                      <a:pt x="692" y="627"/>
                      <a:pt x="540" y="675"/>
                    </a:cubicBezTo>
                    <a:cubicBezTo>
                      <a:pt x="500" y="688"/>
                      <a:pt x="469" y="713"/>
                      <a:pt x="432" y="729"/>
                    </a:cubicBezTo>
                    <a:cubicBezTo>
                      <a:pt x="363" y="759"/>
                      <a:pt x="279" y="760"/>
                      <a:pt x="207" y="765"/>
                    </a:cubicBezTo>
                    <a:cubicBezTo>
                      <a:pt x="130" y="784"/>
                      <a:pt x="82" y="792"/>
                      <a:pt x="0" y="792"/>
                    </a:cubicBezTo>
                  </a:path>
                </a:pathLst>
              </a:custGeom>
              <a:noFill/>
              <a:ln w="28575" cap="flat" cmpd="sng">
                <a:solidFill>
                  <a:srgbClr val="33CCCC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57359" name="Text Box 28"/>
              <p:cNvSpPr txBox="1">
                <a:spLocks noChangeArrowheads="1"/>
              </p:cNvSpPr>
              <p:nvPr/>
            </p:nvSpPr>
            <p:spPr bwMode="auto">
              <a:xfrm>
                <a:off x="3744" y="2880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sz="2400" i="1">
                    <a:latin typeface="Times New Roman" charset="0"/>
                  </a:rPr>
                  <a:t>Q</a:t>
                </a:r>
              </a:p>
            </p:txBody>
          </p:sp>
        </p:grpSp>
      </p:grpSp>
      <p:sp>
        <p:nvSpPr>
          <p:cNvPr id="94239" name="Line 31"/>
          <p:cNvSpPr>
            <a:spLocks noChangeShapeType="1"/>
          </p:cNvSpPr>
          <p:nvPr/>
        </p:nvSpPr>
        <p:spPr bwMode="auto">
          <a:xfrm>
            <a:off x="5214938" y="2789238"/>
            <a:ext cx="757237" cy="0"/>
          </a:xfrm>
          <a:prstGeom prst="line">
            <a:avLst/>
          </a:prstGeom>
          <a:noFill/>
          <a:ln w="28575">
            <a:solidFill>
              <a:srgbClr val="FF0000"/>
            </a:solidFill>
            <a:miter lim="800000"/>
            <a:headEnd type="stealth" w="lg" len="lg"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94240" name="Line 32"/>
          <p:cNvSpPr>
            <a:spLocks noChangeShapeType="1"/>
          </p:cNvSpPr>
          <p:nvPr/>
        </p:nvSpPr>
        <p:spPr bwMode="auto">
          <a:xfrm flipH="1">
            <a:off x="5214938" y="3960813"/>
            <a:ext cx="757237" cy="185737"/>
          </a:xfrm>
          <a:prstGeom prst="line">
            <a:avLst/>
          </a:prstGeom>
          <a:noFill/>
          <a:ln w="28575">
            <a:solidFill>
              <a:srgbClr val="FF0000"/>
            </a:solidFill>
            <a:miter lim="800000"/>
            <a:headEnd type="stealth" w="lg" len="lg"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94241" name="Text Box 33"/>
          <p:cNvSpPr txBox="1">
            <a:spLocks noChangeArrowheads="1"/>
          </p:cNvSpPr>
          <p:nvPr/>
        </p:nvSpPr>
        <p:spPr bwMode="auto">
          <a:xfrm>
            <a:off x="3995738" y="5300663"/>
            <a:ext cx="4897437" cy="1200150"/>
          </a:xfrm>
          <a:prstGeom prst="rect">
            <a:avLst/>
          </a:prstGeom>
          <a:solidFill>
            <a:srgbClr val="FFFFCC"/>
          </a:solidFill>
          <a:ln w="9525">
            <a:solidFill>
              <a:srgbClr val="FFFF99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b="1" dirty="0">
                <a:latin typeface="Times New Roman" charset="0"/>
              </a:rPr>
              <a:t>构作有向通路</a:t>
            </a:r>
            <a:r>
              <a:rPr kumimoji="1" lang="en-US" altLang="zh-CN" sz="2400" b="1" i="1" dirty="0">
                <a:latin typeface="Times New Roman" charset="0"/>
              </a:rPr>
              <a:t>C</a:t>
            </a:r>
            <a:r>
              <a:rPr kumimoji="1" lang="en-US" altLang="zh-CN" sz="2400" b="1" baseline="-25000" dirty="0">
                <a:latin typeface="Times New Roman" charset="0"/>
              </a:rPr>
              <a:t>2</a:t>
            </a:r>
            <a:r>
              <a:rPr kumimoji="1" lang="en-US" altLang="zh-CN" sz="2400" b="1" dirty="0">
                <a:latin typeface="Times New Roman" charset="0"/>
              </a:rPr>
              <a:t>=</a:t>
            </a:r>
            <a:r>
              <a:rPr kumimoji="1" lang="en-US" altLang="zh-CN" sz="2400" b="1" i="1" dirty="0">
                <a:latin typeface="Times New Roman" charset="0"/>
              </a:rPr>
              <a:t>C</a:t>
            </a:r>
            <a:r>
              <a:rPr kumimoji="1" lang="en-US" altLang="zh-CN" sz="2400" b="1" baseline="-25000" dirty="0">
                <a:latin typeface="Times New Roman" charset="0"/>
              </a:rPr>
              <a:t>1</a:t>
            </a:r>
            <a:r>
              <a:rPr kumimoji="1" lang="en-US" altLang="zh-CN" sz="2400" b="1" dirty="0">
                <a:latin typeface="Times New Roman" charset="0"/>
              </a:rPr>
              <a:t>+</a:t>
            </a:r>
            <a:r>
              <a:rPr kumimoji="1" lang="en-US" altLang="zh-CN" sz="2400" b="1" i="1" dirty="0">
                <a:latin typeface="Times New Roman" charset="0"/>
              </a:rPr>
              <a:t>QP</a:t>
            </a:r>
            <a:r>
              <a:rPr kumimoji="1" lang="en-US" altLang="zh-CN" sz="2400" b="1" dirty="0">
                <a:latin typeface="Times New Roman" charset="0"/>
              </a:rPr>
              <a:t>,..., </a:t>
            </a:r>
            <a:r>
              <a:rPr kumimoji="1" lang="zh-CN" altLang="en-US" sz="2400" b="1" dirty="0">
                <a:latin typeface="Times New Roman" charset="0"/>
              </a:rPr>
              <a:t>总会得到包括图中所有点的</a:t>
            </a:r>
            <a:r>
              <a:rPr kumimoji="1" lang="zh-CN" altLang="en-US" sz="2400" b="1" dirty="0">
                <a:solidFill>
                  <a:srgbClr val="FF0000"/>
                </a:solidFill>
                <a:latin typeface="Times New Roman" charset="0"/>
              </a:rPr>
              <a:t>强连通</a:t>
            </a:r>
            <a:r>
              <a:rPr kumimoji="1" lang="zh-CN" altLang="en-US" sz="2400" b="1" dirty="0">
                <a:latin typeface="Times New Roman" charset="0"/>
              </a:rPr>
              <a:t>有向图。仍未包括的边可以任意定向。</a:t>
            </a:r>
          </a:p>
        </p:txBody>
      </p:sp>
    </p:spTree>
    <p:extLst>
      <p:ext uri="{BB962C8B-B14F-4D97-AF65-F5344CB8AC3E}">
        <p14:creationId xmlns:p14="http://schemas.microsoft.com/office/powerpoint/2010/main" val="227885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4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4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94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4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4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28" grpId="0" animBg="1"/>
      <p:bldP spid="94239" grpId="0" animBg="1"/>
      <p:bldP spid="94240" grpId="0" animBg="1"/>
      <p:bldP spid="94241" grpId="0" animBg="1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682750"/>
            <a:ext cx="8424863" cy="4681538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sz="2200" b="1" dirty="0">
                <a:latin typeface="+mn-ea"/>
              </a:rPr>
              <a:t>输入：无环</a:t>
            </a:r>
            <a:r>
              <a:rPr kumimoji="0" lang="en-US" altLang="zh-CN" sz="2200" b="1" dirty="0">
                <a:latin typeface="+mn-ea"/>
              </a:rPr>
              <a:t>2-</a:t>
            </a:r>
            <a:r>
              <a:rPr kumimoji="0" lang="zh-CN" altLang="en-US" sz="2200" b="1" dirty="0">
                <a:latin typeface="+mn-ea"/>
              </a:rPr>
              <a:t>边连通无向图</a:t>
            </a:r>
            <a:r>
              <a:rPr kumimoji="0" lang="en-US" altLang="zh-CN" sz="2200" b="1" i="1" dirty="0">
                <a:latin typeface="+mn-ea"/>
              </a:rPr>
              <a:t>G</a:t>
            </a:r>
            <a:r>
              <a:rPr kumimoji="0" lang="en-US" altLang="zh-CN" sz="2200" b="1" dirty="0">
                <a:latin typeface="+mn-ea"/>
              </a:rPr>
              <a:t> </a:t>
            </a:r>
            <a:r>
              <a:rPr kumimoji="0" lang="zh-CN" altLang="en-US" sz="2200" b="1" dirty="0">
                <a:latin typeface="+mn-ea"/>
              </a:rPr>
              <a:t>（设</a:t>
            </a:r>
            <a:r>
              <a:rPr kumimoji="0" lang="en-US" altLang="zh-CN" sz="2200" b="1" i="1" dirty="0">
                <a:latin typeface="+mn-ea"/>
              </a:rPr>
              <a:t>V</a:t>
            </a:r>
            <a:r>
              <a:rPr kumimoji="0" lang="en-US" altLang="zh-CN" sz="2200" b="1" i="1" baseline="-30000" dirty="0">
                <a:latin typeface="+mn-ea"/>
              </a:rPr>
              <a:t>G</a:t>
            </a:r>
            <a:r>
              <a:rPr kumimoji="0" lang="en-US" altLang="zh-CN" sz="2200" b="1" dirty="0">
                <a:latin typeface="+mn-ea"/>
              </a:rPr>
              <a:t>={</a:t>
            </a:r>
            <a:r>
              <a:rPr kumimoji="0" lang="en-US" altLang="zh-CN" sz="2200" b="1" i="1" dirty="0">
                <a:latin typeface="+mn-ea"/>
              </a:rPr>
              <a:t>v</a:t>
            </a:r>
            <a:r>
              <a:rPr kumimoji="0" lang="en-US" altLang="zh-CN" sz="2200" b="1" baseline="-30000" dirty="0">
                <a:latin typeface="+mn-ea"/>
              </a:rPr>
              <a:t>1</a:t>
            </a:r>
            <a:r>
              <a:rPr kumimoji="0" lang="en-US" altLang="zh-CN" sz="2200" b="1" dirty="0">
                <a:latin typeface="+mn-ea"/>
              </a:rPr>
              <a:t>,</a:t>
            </a:r>
            <a:r>
              <a:rPr kumimoji="0" lang="en-US" altLang="zh-CN" sz="2200" b="1" i="1" dirty="0">
                <a:latin typeface="+mn-ea"/>
              </a:rPr>
              <a:t>v</a:t>
            </a:r>
            <a:r>
              <a:rPr kumimoji="0" lang="en-US" altLang="zh-CN" sz="2200" b="1" baseline="-30000" dirty="0">
                <a:latin typeface="+mn-ea"/>
              </a:rPr>
              <a:t>2</a:t>
            </a:r>
            <a:r>
              <a:rPr kumimoji="0" lang="en-US" altLang="zh-CN" sz="2200" b="1" dirty="0">
                <a:latin typeface="+mn-ea"/>
              </a:rPr>
              <a:t>,…,</a:t>
            </a:r>
            <a:r>
              <a:rPr kumimoji="0" lang="en-US" altLang="zh-CN" sz="2200" b="1" i="1" dirty="0" err="1">
                <a:latin typeface="+mn-ea"/>
              </a:rPr>
              <a:t>v</a:t>
            </a:r>
            <a:r>
              <a:rPr kumimoji="0" lang="en-US" altLang="zh-CN" sz="2200" b="1" baseline="-30000" dirty="0" err="1">
                <a:latin typeface="+mn-ea"/>
              </a:rPr>
              <a:t>n</a:t>
            </a:r>
            <a:r>
              <a:rPr kumimoji="0" lang="en-US" altLang="zh-CN" sz="2200" b="1" dirty="0">
                <a:latin typeface="+mn-ea"/>
              </a:rPr>
              <a:t>}</a:t>
            </a:r>
            <a:r>
              <a:rPr kumimoji="0" lang="zh-CN" altLang="en-US" sz="2200" b="1" dirty="0">
                <a:latin typeface="+mn-ea"/>
              </a:rPr>
              <a:t>）</a:t>
            </a:r>
            <a:endParaRPr kumimoji="0" lang="en-US" altLang="zh-CN" sz="2200" b="1" dirty="0">
              <a:latin typeface="+mn-ea"/>
            </a:endParaRPr>
          </a:p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sz="2200" b="1" dirty="0">
                <a:latin typeface="+mn-ea"/>
              </a:rPr>
              <a:t>输出：以</a:t>
            </a:r>
            <a:r>
              <a:rPr kumimoji="0" lang="en-US" altLang="zh-CN" sz="2200" b="1" i="1" dirty="0">
                <a:latin typeface="+mn-ea"/>
              </a:rPr>
              <a:t>G</a:t>
            </a:r>
            <a:r>
              <a:rPr kumimoji="0" lang="zh-CN" altLang="en-US" sz="2200" b="1" dirty="0">
                <a:latin typeface="+mn-ea"/>
              </a:rPr>
              <a:t>为底图的强连通有向图</a:t>
            </a:r>
          </a:p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sz="2200" b="1" dirty="0">
                <a:latin typeface="+mn-ea"/>
              </a:rPr>
              <a:t>过程：</a:t>
            </a:r>
          </a:p>
          <a:p>
            <a:pPr lvl="1" algn="just" eaLnBrk="1" hangingPunct="1">
              <a:lnSpc>
                <a:spcPct val="110000"/>
              </a:lnSpc>
              <a:spcBef>
                <a:spcPct val="30000"/>
              </a:spcBef>
              <a:buFont typeface="Wingdings" charset="2"/>
              <a:buNone/>
            </a:pPr>
            <a:r>
              <a:rPr kumimoji="0" lang="en-US" altLang="zh-CN" sz="2200" b="1" dirty="0">
                <a:latin typeface="+mn-ea"/>
              </a:rPr>
              <a:t>(1) </a:t>
            </a:r>
            <a:r>
              <a:rPr kumimoji="0" lang="zh-CN" altLang="en-US" sz="2200" b="1" dirty="0">
                <a:latin typeface="+mn-ea"/>
              </a:rPr>
              <a:t>令</a:t>
            </a:r>
            <a:r>
              <a:rPr kumimoji="0" lang="en-US" altLang="zh-CN" sz="2200" b="1" i="1" dirty="0">
                <a:latin typeface="+mn-ea"/>
              </a:rPr>
              <a:t>V</a:t>
            </a:r>
            <a:r>
              <a:rPr kumimoji="0" lang="en-US" altLang="zh-CN" sz="2200" b="1" baseline="-30000" dirty="0">
                <a:latin typeface="+mn-ea"/>
              </a:rPr>
              <a:t>1</a:t>
            </a:r>
            <a:r>
              <a:rPr kumimoji="0" lang="en-US" altLang="zh-CN" sz="2200" b="1" dirty="0">
                <a:latin typeface="+mn-ea"/>
              </a:rPr>
              <a:t>={</a:t>
            </a:r>
            <a:r>
              <a:rPr kumimoji="0" lang="en-US" altLang="zh-CN" sz="2200" b="1" i="1" dirty="0">
                <a:latin typeface="+mn-ea"/>
              </a:rPr>
              <a:t>v</a:t>
            </a:r>
            <a:r>
              <a:rPr kumimoji="0" lang="en-US" altLang="zh-CN" sz="2200" b="1" baseline="-30000" dirty="0">
                <a:latin typeface="+mn-ea"/>
              </a:rPr>
              <a:t>1</a:t>
            </a:r>
            <a:r>
              <a:rPr kumimoji="0" lang="en-US" altLang="zh-CN" sz="2200" b="1" dirty="0">
                <a:latin typeface="+mn-ea"/>
              </a:rPr>
              <a:t>}, </a:t>
            </a:r>
            <a:r>
              <a:rPr kumimoji="0" lang="en-US" altLang="zh-CN" sz="2200" b="1" dirty="0" err="1">
                <a:latin typeface="+mn-ea"/>
              </a:rPr>
              <a:t>i</a:t>
            </a:r>
            <a:r>
              <a:rPr kumimoji="0" lang="en-US" altLang="zh-CN" sz="2200" b="1" dirty="0">
                <a:latin typeface="+mn-ea"/>
              </a:rPr>
              <a:t>=1</a:t>
            </a:r>
            <a:r>
              <a:rPr kumimoji="0" lang="zh-CN" altLang="en-US" sz="2200" b="1" dirty="0">
                <a:latin typeface="+mn-ea"/>
              </a:rPr>
              <a:t>。</a:t>
            </a:r>
          </a:p>
          <a:p>
            <a:pPr lvl="1" algn="just" eaLnBrk="1" hangingPunct="1">
              <a:lnSpc>
                <a:spcPct val="110000"/>
              </a:lnSpc>
              <a:spcBef>
                <a:spcPct val="30000"/>
              </a:spcBef>
              <a:buFont typeface="Wingdings" charset="2"/>
              <a:buNone/>
            </a:pPr>
            <a:r>
              <a:rPr kumimoji="0" lang="en-US" altLang="zh-CN" sz="2200" b="1" dirty="0">
                <a:latin typeface="+mn-ea"/>
              </a:rPr>
              <a:t>(2) </a:t>
            </a:r>
            <a:r>
              <a:rPr kumimoji="0" lang="zh-CN" altLang="en-US" sz="2200" b="1" dirty="0">
                <a:latin typeface="+mn-ea"/>
              </a:rPr>
              <a:t>若</a:t>
            </a:r>
            <a:r>
              <a:rPr kumimoji="0" lang="en-US" altLang="zh-CN" sz="2200" b="1" i="1" dirty="0">
                <a:latin typeface="+mn-ea"/>
              </a:rPr>
              <a:t>V</a:t>
            </a:r>
            <a:r>
              <a:rPr kumimoji="0" lang="en-US" altLang="zh-CN" sz="2200" b="1" baseline="-30000" dirty="0">
                <a:latin typeface="+mn-ea"/>
              </a:rPr>
              <a:t>i</a:t>
            </a:r>
            <a:r>
              <a:rPr kumimoji="0" lang="en-US" altLang="zh-CN" sz="2200" b="1" dirty="0">
                <a:latin typeface="+mn-ea"/>
              </a:rPr>
              <a:t>=</a:t>
            </a:r>
            <a:r>
              <a:rPr kumimoji="0" lang="en-US" altLang="zh-CN" sz="2200" b="1" i="1" dirty="0">
                <a:latin typeface="+mn-ea"/>
              </a:rPr>
              <a:t>V</a:t>
            </a:r>
            <a:r>
              <a:rPr kumimoji="0" lang="en-US" altLang="zh-CN" sz="2200" b="1" i="1" baseline="-30000" dirty="0">
                <a:latin typeface="+mn-ea"/>
              </a:rPr>
              <a:t>G</a:t>
            </a:r>
            <a:r>
              <a:rPr kumimoji="0" lang="en-US" altLang="zh-CN" sz="2200" b="1" dirty="0">
                <a:latin typeface="+mn-ea"/>
              </a:rPr>
              <a:t>, </a:t>
            </a:r>
            <a:r>
              <a:rPr kumimoji="0" lang="zh-CN" altLang="en-US" sz="2200" b="1" dirty="0">
                <a:latin typeface="+mn-ea"/>
              </a:rPr>
              <a:t>对未定向边任意定向，算法结束。否则转</a:t>
            </a:r>
            <a:r>
              <a:rPr kumimoji="0" lang="en-US" altLang="zh-CN" sz="2200" b="1" dirty="0">
                <a:latin typeface="+mn-ea"/>
              </a:rPr>
              <a:t>3</a:t>
            </a:r>
            <a:r>
              <a:rPr kumimoji="0" lang="zh-CN" altLang="en-US" sz="2200" b="1" dirty="0">
                <a:latin typeface="+mn-ea"/>
              </a:rPr>
              <a:t>。</a:t>
            </a:r>
          </a:p>
          <a:p>
            <a:pPr lvl="1" algn="just" eaLnBrk="1" hangingPunct="1">
              <a:lnSpc>
                <a:spcPct val="130000"/>
              </a:lnSpc>
              <a:spcBef>
                <a:spcPct val="30000"/>
              </a:spcBef>
              <a:buFont typeface="Wingdings" charset="2"/>
              <a:buNone/>
            </a:pPr>
            <a:r>
              <a:rPr kumimoji="0" lang="en-US" altLang="zh-CN" sz="2200" b="1" dirty="0">
                <a:latin typeface="+mn-ea"/>
              </a:rPr>
              <a:t>(3) </a:t>
            </a:r>
            <a:r>
              <a:rPr kumimoji="0" lang="zh-CN" altLang="en-US" sz="2200" b="1" dirty="0">
                <a:latin typeface="+mn-ea"/>
              </a:rPr>
              <a:t>取边       </a:t>
            </a:r>
            <a:r>
              <a:rPr kumimoji="0" lang="en-US" altLang="zh-CN" sz="2200" b="1" dirty="0">
                <a:latin typeface="+mn-ea"/>
              </a:rPr>
              <a:t>, </a:t>
            </a:r>
            <a:r>
              <a:rPr kumimoji="0" lang="zh-CN" altLang="en-US" sz="2200" b="1" dirty="0">
                <a:latin typeface="+mn-ea"/>
              </a:rPr>
              <a:t>使得   </a:t>
            </a:r>
            <a:r>
              <a:rPr kumimoji="0" lang="en-US" altLang="zh-CN" sz="2200" b="1" dirty="0">
                <a:latin typeface="+mn-ea"/>
              </a:rPr>
              <a:t>   </a:t>
            </a:r>
            <a:r>
              <a:rPr kumimoji="0" lang="zh-CN" altLang="en-US" sz="2200" b="1" dirty="0">
                <a:latin typeface="+mn-ea"/>
              </a:rPr>
              <a:t> </a:t>
            </a:r>
            <a:r>
              <a:rPr kumimoji="0" lang="en-US" altLang="zh-CN" sz="2200" b="1" dirty="0">
                <a:latin typeface="+mn-ea"/>
              </a:rPr>
              <a:t>                         (</a:t>
            </a:r>
            <a:r>
              <a:rPr kumimoji="0" lang="zh-CN" altLang="en-US" sz="2200" b="1" dirty="0">
                <a:latin typeface="+mn-ea"/>
              </a:rPr>
              <a:t>一定可取到所要的边</a:t>
            </a:r>
            <a:r>
              <a:rPr kumimoji="0" lang="en-US" altLang="zh-CN" sz="2200" b="1" dirty="0">
                <a:latin typeface="+mn-ea"/>
              </a:rPr>
              <a:t>)</a:t>
            </a:r>
            <a:r>
              <a:rPr kumimoji="0" lang="zh-CN" altLang="en-US" sz="2200" b="1" dirty="0">
                <a:latin typeface="+mn-ea"/>
              </a:rPr>
              <a:t>。</a:t>
            </a:r>
          </a:p>
          <a:p>
            <a:pPr lvl="1" algn="just" eaLnBrk="1" hangingPunct="1">
              <a:lnSpc>
                <a:spcPct val="130000"/>
              </a:lnSpc>
              <a:spcBef>
                <a:spcPct val="10000"/>
              </a:spcBef>
              <a:buFont typeface="Wingdings" charset="2"/>
              <a:buNone/>
            </a:pPr>
            <a:r>
              <a:rPr kumimoji="0" lang="zh-CN" altLang="en-US" sz="2200" b="1" dirty="0">
                <a:latin typeface="+mn-ea"/>
              </a:rPr>
              <a:t>     从       开始找一条初级通路或回路，满足始点和终点在</a:t>
            </a:r>
            <a:r>
              <a:rPr kumimoji="0" lang="en-US" altLang="zh-CN" sz="2200" b="1" i="1" dirty="0">
                <a:latin typeface="+mn-ea"/>
              </a:rPr>
              <a:t>V</a:t>
            </a:r>
            <a:r>
              <a:rPr kumimoji="0" lang="en-US" altLang="zh-CN" sz="2200" b="1" baseline="-30000" dirty="0">
                <a:latin typeface="+mn-ea"/>
              </a:rPr>
              <a:t>i</a:t>
            </a:r>
            <a:r>
              <a:rPr kumimoji="0" lang="zh-CN" altLang="en-US" sz="2200" b="1" dirty="0">
                <a:latin typeface="+mn-ea"/>
              </a:rPr>
              <a:t>中，而中间点均在</a:t>
            </a:r>
            <a:r>
              <a:rPr kumimoji="0" lang="en-US" altLang="zh-CN" sz="2200" b="1" i="1" dirty="0">
                <a:latin typeface="+mn-ea"/>
              </a:rPr>
              <a:t>V</a:t>
            </a:r>
            <a:r>
              <a:rPr kumimoji="0" lang="en-US" altLang="zh-CN" sz="2200" b="1" i="1" baseline="-30000" dirty="0">
                <a:latin typeface="+mn-ea"/>
              </a:rPr>
              <a:t>G</a:t>
            </a:r>
            <a:r>
              <a:rPr kumimoji="0" lang="en-US" altLang="zh-CN" sz="2200" b="1" dirty="0">
                <a:latin typeface="+mn-ea"/>
              </a:rPr>
              <a:t>-</a:t>
            </a:r>
            <a:r>
              <a:rPr kumimoji="0" lang="en-US" altLang="zh-CN" sz="2200" b="1" i="1" dirty="0">
                <a:latin typeface="+mn-ea"/>
              </a:rPr>
              <a:t>V</a:t>
            </a:r>
            <a:r>
              <a:rPr kumimoji="0" lang="en-US" altLang="zh-CN" sz="2200" b="1" baseline="-30000" dirty="0">
                <a:latin typeface="+mn-ea"/>
              </a:rPr>
              <a:t>i</a:t>
            </a:r>
            <a:r>
              <a:rPr kumimoji="0" lang="zh-CN" altLang="en-US" sz="2200" b="1" dirty="0">
                <a:latin typeface="+mn-ea"/>
              </a:rPr>
              <a:t>中</a:t>
            </a:r>
            <a:r>
              <a:rPr kumimoji="0" lang="en-US" altLang="zh-CN" sz="2200" b="1" dirty="0">
                <a:latin typeface="+mn-ea"/>
              </a:rPr>
              <a:t>, </a:t>
            </a:r>
            <a:r>
              <a:rPr kumimoji="0" lang="zh-CN" altLang="en-US" sz="2200" b="1" dirty="0">
                <a:latin typeface="+mn-ea"/>
              </a:rPr>
              <a:t>加方向使之成为有向通路。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buFont typeface="Wingdings" charset="2"/>
              <a:buNone/>
            </a:pPr>
            <a:r>
              <a:rPr kumimoji="0" lang="en-US" altLang="zh-CN" sz="2200" b="1" dirty="0">
                <a:latin typeface="+mn-ea"/>
              </a:rPr>
              <a:t>(4) </a:t>
            </a:r>
            <a:r>
              <a:rPr kumimoji="0" lang="en-US" altLang="zh-CN" sz="2200" b="1" i="1" dirty="0">
                <a:latin typeface="+mn-ea"/>
              </a:rPr>
              <a:t>V</a:t>
            </a:r>
            <a:r>
              <a:rPr kumimoji="0" lang="en-US" altLang="zh-CN" sz="2200" b="1" baseline="-30000" dirty="0">
                <a:latin typeface="+mn-ea"/>
              </a:rPr>
              <a:t>i+1</a:t>
            </a:r>
            <a:r>
              <a:rPr kumimoji="0" lang="en-US" altLang="zh-CN" sz="2200" b="1" dirty="0">
                <a:latin typeface="+mn-ea"/>
              </a:rPr>
              <a:t>=</a:t>
            </a:r>
            <a:r>
              <a:rPr kumimoji="0" lang="en-US" altLang="zh-CN" sz="2200" b="1" i="1" dirty="0">
                <a:latin typeface="+mn-ea"/>
              </a:rPr>
              <a:t>V</a:t>
            </a:r>
            <a:r>
              <a:rPr kumimoji="0" lang="en-US" altLang="zh-CN" sz="2200" b="1" baseline="-30000" dirty="0">
                <a:latin typeface="+mn-ea"/>
              </a:rPr>
              <a:t>i </a:t>
            </a:r>
            <a:r>
              <a:rPr kumimoji="0" lang="en-US" altLang="zh-CN" sz="2200" b="1" dirty="0">
                <a:latin typeface="+mn-ea"/>
              </a:rPr>
              <a:t>⋃ {</a:t>
            </a:r>
            <a:r>
              <a:rPr kumimoji="0" lang="zh-CN" altLang="en-US" sz="2200" b="1" dirty="0">
                <a:solidFill>
                  <a:srgbClr val="336600"/>
                </a:solidFill>
                <a:latin typeface="+mn-ea"/>
              </a:rPr>
              <a:t>上述通路或回路中所有中间点</a:t>
            </a:r>
            <a:r>
              <a:rPr kumimoji="0" lang="en-US" altLang="zh-CN" sz="2200" b="1" dirty="0">
                <a:latin typeface="+mn-ea"/>
              </a:rPr>
              <a:t>}</a:t>
            </a:r>
            <a:r>
              <a:rPr kumimoji="0" lang="zh-CN" altLang="en-US" sz="2200" b="1" dirty="0">
                <a:latin typeface="+mn-ea"/>
              </a:rPr>
              <a:t>，转</a:t>
            </a:r>
            <a:r>
              <a:rPr kumimoji="0" lang="en-US" altLang="zh-CN" sz="2200" b="1" dirty="0">
                <a:latin typeface="+mn-ea"/>
              </a:rPr>
              <a:t>2</a:t>
            </a:r>
            <a:r>
              <a:rPr kumimoji="0" lang="zh-CN" altLang="en-US" sz="2200" b="1" dirty="0">
                <a:latin typeface="+mn-ea"/>
              </a:rPr>
              <a:t>。 </a:t>
            </a:r>
          </a:p>
        </p:txBody>
      </p:sp>
      <p:sp>
        <p:nvSpPr>
          <p:cNvPr id="59396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0DE2EB53-CCA1-C64A-83A7-6D9932EE81FA}" type="slidenum">
              <a:rPr lang="en-US" altLang="zh-CN"/>
              <a:pPr/>
              <a:t>42</a:t>
            </a:fld>
            <a:endParaRPr lang="en-US" altLang="zh-CN"/>
          </a:p>
        </p:txBody>
      </p:sp>
      <p:graphicFrame>
        <p:nvGraphicFramePr>
          <p:cNvPr id="59397" name="Object 5"/>
          <p:cNvGraphicFramePr>
            <a:graphicFrameLocks noChangeAspect="1"/>
          </p:cNvGraphicFramePr>
          <p:nvPr>
            <p:extLst/>
          </p:nvPr>
        </p:nvGraphicFramePr>
        <p:xfrm>
          <a:off x="1658144" y="4076700"/>
          <a:ext cx="6096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2" name="Equation" r:id="rId4" imgW="304668" imgH="241195" progId="Equation.3">
                  <p:embed/>
                </p:oleObj>
              </mc:Choice>
              <mc:Fallback>
                <p:oleObj name="Equation" r:id="rId4" imgW="304668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8144" y="4076700"/>
                        <a:ext cx="6096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8" name="Object 6"/>
          <p:cNvGraphicFramePr>
            <a:graphicFrameLocks noChangeAspect="1"/>
          </p:cNvGraphicFramePr>
          <p:nvPr>
            <p:extLst/>
          </p:nvPr>
        </p:nvGraphicFramePr>
        <p:xfrm>
          <a:off x="2910682" y="4052539"/>
          <a:ext cx="2160588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3" name="Equation" r:id="rId6" imgW="1117600" imgH="241300" progId="Equation.3">
                  <p:embed/>
                </p:oleObj>
              </mc:Choice>
              <mc:Fallback>
                <p:oleObj name="Equation" r:id="rId6" imgW="11176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0682" y="4052539"/>
                        <a:ext cx="2160588" cy="468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9" name="Object 7"/>
          <p:cNvGraphicFramePr>
            <a:graphicFrameLocks noChangeAspect="1"/>
          </p:cNvGraphicFramePr>
          <p:nvPr>
            <p:extLst/>
          </p:nvPr>
        </p:nvGraphicFramePr>
        <p:xfrm>
          <a:off x="1353344" y="4498632"/>
          <a:ext cx="6096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" name="Equation" r:id="rId8" imgW="304668" imgH="241195" progId="Equation.3">
                  <p:embed/>
                </p:oleObj>
              </mc:Choice>
              <mc:Fallback>
                <p:oleObj name="Equation" r:id="rId8" imgW="304668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3344" y="4498632"/>
                        <a:ext cx="6096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/>
          <a:lstStyle/>
          <a:p>
            <a:r>
              <a:rPr lang="zh-CN" altLang="en-US" dirty="0">
                <a:latin typeface="+mn-ea"/>
                <a:ea typeface="+mn-ea"/>
              </a:rPr>
              <a:t>无向图边定向算法</a:t>
            </a:r>
          </a:p>
        </p:txBody>
      </p:sp>
    </p:spTree>
    <p:extLst>
      <p:ext uri="{BB962C8B-B14F-4D97-AF65-F5344CB8AC3E}">
        <p14:creationId xmlns:p14="http://schemas.microsoft.com/office/powerpoint/2010/main" val="15726546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无向图边定向算法</a:t>
            </a:r>
            <a:r>
              <a:rPr lang="en-US" altLang="zh-CN" dirty="0">
                <a:latin typeface="+mn-ea"/>
                <a:ea typeface="+mn-ea"/>
              </a:rPr>
              <a:t>(</a:t>
            </a:r>
            <a:r>
              <a:rPr lang="zh-CN" altLang="en-US" dirty="0">
                <a:latin typeface="+mn-ea"/>
                <a:ea typeface="+mn-ea"/>
              </a:rPr>
              <a:t>续</a:t>
            </a:r>
            <a:r>
              <a:rPr lang="en-US" altLang="zh-CN" dirty="0">
                <a:latin typeface="+mn-ea"/>
                <a:ea typeface="+mn-ea"/>
              </a:rPr>
              <a:t>)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9263"/>
            <a:ext cx="8229600" cy="630237"/>
          </a:xfrm>
        </p:spPr>
        <p:txBody>
          <a:bodyPr/>
          <a:lstStyle/>
          <a:p>
            <a:pPr eaLnBrk="1" hangingPunct="1"/>
            <a:r>
              <a:rPr kumimoji="0" lang="zh-CN" altLang="en-US" sz="2800" b="1" dirty="0">
                <a:latin typeface="+mn-ea"/>
              </a:rPr>
              <a:t>示例</a:t>
            </a:r>
          </a:p>
        </p:txBody>
      </p:sp>
      <p:sp>
        <p:nvSpPr>
          <p:cNvPr id="61444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062F4F0F-0D8B-8A43-A54A-428537DFB4D9}" type="slidenum">
              <a:rPr lang="en-US" altLang="zh-CN"/>
              <a:pPr/>
              <a:t>43</a:t>
            </a:fld>
            <a:endParaRPr lang="en-US" altLang="zh-CN"/>
          </a:p>
        </p:txBody>
      </p:sp>
      <p:grpSp>
        <p:nvGrpSpPr>
          <p:cNvPr id="61445" name="组合 38"/>
          <p:cNvGrpSpPr>
            <a:grpSpLocks/>
          </p:cNvGrpSpPr>
          <p:nvPr/>
        </p:nvGrpSpPr>
        <p:grpSpPr bwMode="auto">
          <a:xfrm>
            <a:off x="2627313" y="2565400"/>
            <a:ext cx="3673475" cy="3989388"/>
            <a:chOff x="1979712" y="2564904"/>
            <a:chExt cx="3672673" cy="3990059"/>
          </a:xfrm>
        </p:grpSpPr>
        <p:sp>
          <p:nvSpPr>
            <p:cNvPr id="61446" name="Line 6"/>
            <p:cNvSpPr>
              <a:spLocks noChangeShapeType="1"/>
            </p:cNvSpPr>
            <p:nvPr/>
          </p:nvSpPr>
          <p:spPr bwMode="auto">
            <a:xfrm flipV="1">
              <a:off x="2541072" y="3956558"/>
              <a:ext cx="1309888" cy="0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1447" name="Line 6"/>
            <p:cNvSpPr>
              <a:spLocks noChangeShapeType="1"/>
            </p:cNvSpPr>
            <p:nvPr/>
          </p:nvSpPr>
          <p:spPr bwMode="auto">
            <a:xfrm flipH="1">
              <a:off x="3779911" y="2636912"/>
              <a:ext cx="1368152" cy="1325543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1448" name="Line 6"/>
            <p:cNvSpPr>
              <a:spLocks noChangeShapeType="1"/>
            </p:cNvSpPr>
            <p:nvPr/>
          </p:nvSpPr>
          <p:spPr bwMode="auto">
            <a:xfrm flipH="1">
              <a:off x="3851920" y="5229201"/>
              <a:ext cx="1296144" cy="1152128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1449" name="Oval 9"/>
            <p:cNvSpPr>
              <a:spLocks noChangeArrowheads="1"/>
            </p:cNvSpPr>
            <p:nvPr/>
          </p:nvSpPr>
          <p:spPr bwMode="auto">
            <a:xfrm flipH="1">
              <a:off x="5065389" y="3861125"/>
              <a:ext cx="155314" cy="1694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1450" name="Oval 9"/>
            <p:cNvSpPr>
              <a:spLocks noChangeArrowheads="1"/>
            </p:cNvSpPr>
            <p:nvPr/>
          </p:nvSpPr>
          <p:spPr bwMode="auto">
            <a:xfrm flipH="1">
              <a:off x="3696065" y="3859984"/>
              <a:ext cx="155314" cy="1694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1451" name="Line 6"/>
            <p:cNvSpPr>
              <a:spLocks noChangeShapeType="1"/>
            </p:cNvSpPr>
            <p:nvPr/>
          </p:nvSpPr>
          <p:spPr bwMode="auto">
            <a:xfrm flipV="1">
              <a:off x="3809748" y="3960915"/>
              <a:ext cx="1309888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1452" name="Oval 9"/>
            <p:cNvSpPr>
              <a:spLocks noChangeArrowheads="1"/>
            </p:cNvSpPr>
            <p:nvPr/>
          </p:nvSpPr>
          <p:spPr bwMode="auto">
            <a:xfrm flipH="1">
              <a:off x="2356252" y="3861125"/>
              <a:ext cx="155314" cy="1694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1453" name="Line 6"/>
            <p:cNvSpPr>
              <a:spLocks noChangeShapeType="1"/>
            </p:cNvSpPr>
            <p:nvPr/>
          </p:nvSpPr>
          <p:spPr bwMode="auto">
            <a:xfrm flipV="1">
              <a:off x="2467332" y="5180911"/>
              <a:ext cx="1309888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1454" name="Oval 9"/>
            <p:cNvSpPr>
              <a:spLocks noChangeArrowheads="1"/>
            </p:cNvSpPr>
            <p:nvPr/>
          </p:nvSpPr>
          <p:spPr bwMode="auto">
            <a:xfrm flipH="1">
              <a:off x="5065389" y="5085478"/>
              <a:ext cx="155314" cy="1694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1455" name="Oval 9"/>
            <p:cNvSpPr>
              <a:spLocks noChangeArrowheads="1"/>
            </p:cNvSpPr>
            <p:nvPr/>
          </p:nvSpPr>
          <p:spPr bwMode="auto">
            <a:xfrm flipH="1">
              <a:off x="3681314" y="5084337"/>
              <a:ext cx="155314" cy="1694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1456" name="Text Box 11"/>
            <p:cNvSpPr txBox="1">
              <a:spLocks noChangeArrowheads="1"/>
            </p:cNvSpPr>
            <p:nvPr/>
          </p:nvSpPr>
          <p:spPr bwMode="auto">
            <a:xfrm>
              <a:off x="5292080" y="5013176"/>
              <a:ext cx="360305" cy="461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d</a:t>
              </a:r>
            </a:p>
          </p:txBody>
        </p:sp>
        <p:sp>
          <p:nvSpPr>
            <p:cNvPr id="61457" name="Text Box 11"/>
            <p:cNvSpPr txBox="1">
              <a:spLocks noChangeArrowheads="1"/>
            </p:cNvSpPr>
            <p:nvPr/>
          </p:nvSpPr>
          <p:spPr bwMode="auto">
            <a:xfrm>
              <a:off x="3851920" y="5229200"/>
              <a:ext cx="360305" cy="461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f</a:t>
              </a:r>
            </a:p>
          </p:txBody>
        </p:sp>
        <p:sp>
          <p:nvSpPr>
            <p:cNvPr id="61458" name="Line 6"/>
            <p:cNvSpPr>
              <a:spLocks noChangeShapeType="1"/>
            </p:cNvSpPr>
            <p:nvPr/>
          </p:nvSpPr>
          <p:spPr bwMode="auto">
            <a:xfrm flipV="1">
              <a:off x="3809748" y="5185268"/>
              <a:ext cx="1309888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1459" name="Oval 9"/>
            <p:cNvSpPr>
              <a:spLocks noChangeArrowheads="1"/>
            </p:cNvSpPr>
            <p:nvPr/>
          </p:nvSpPr>
          <p:spPr bwMode="auto">
            <a:xfrm flipH="1">
              <a:off x="2356252" y="5085478"/>
              <a:ext cx="155314" cy="1694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1460" name="Text Box 11"/>
            <p:cNvSpPr txBox="1">
              <a:spLocks noChangeArrowheads="1"/>
            </p:cNvSpPr>
            <p:nvPr/>
          </p:nvSpPr>
          <p:spPr bwMode="auto">
            <a:xfrm>
              <a:off x="2267744" y="5229520"/>
              <a:ext cx="360305" cy="461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g</a:t>
              </a:r>
            </a:p>
          </p:txBody>
        </p:sp>
        <p:sp>
          <p:nvSpPr>
            <p:cNvPr id="61461" name="Line 6"/>
            <p:cNvSpPr>
              <a:spLocks noChangeShapeType="1"/>
            </p:cNvSpPr>
            <p:nvPr/>
          </p:nvSpPr>
          <p:spPr bwMode="auto">
            <a:xfrm>
              <a:off x="2483768" y="5229200"/>
              <a:ext cx="1252176" cy="1152333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1462" name="Line 6"/>
            <p:cNvSpPr>
              <a:spLocks noChangeShapeType="1"/>
            </p:cNvSpPr>
            <p:nvPr/>
          </p:nvSpPr>
          <p:spPr bwMode="auto">
            <a:xfrm flipH="1">
              <a:off x="5148064" y="4003332"/>
              <a:ext cx="0" cy="108035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1463" name="Line 6"/>
            <p:cNvSpPr>
              <a:spLocks noChangeShapeType="1"/>
            </p:cNvSpPr>
            <p:nvPr/>
          </p:nvSpPr>
          <p:spPr bwMode="auto">
            <a:xfrm flipH="1">
              <a:off x="2411760" y="4062324"/>
              <a:ext cx="0" cy="1008112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1464" name="Line 6"/>
            <p:cNvSpPr>
              <a:spLocks noChangeShapeType="1"/>
            </p:cNvSpPr>
            <p:nvPr/>
          </p:nvSpPr>
          <p:spPr bwMode="auto">
            <a:xfrm flipH="1">
              <a:off x="3780246" y="3933146"/>
              <a:ext cx="0" cy="129637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1465" name="Oval 9"/>
            <p:cNvSpPr>
              <a:spLocks noChangeArrowheads="1"/>
            </p:cNvSpPr>
            <p:nvPr/>
          </p:nvSpPr>
          <p:spPr bwMode="auto">
            <a:xfrm flipH="1">
              <a:off x="3707904" y="6309320"/>
              <a:ext cx="155314" cy="1694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1466" name="Text Box 11"/>
            <p:cNvSpPr txBox="1">
              <a:spLocks noChangeArrowheads="1"/>
            </p:cNvSpPr>
            <p:nvPr/>
          </p:nvSpPr>
          <p:spPr bwMode="auto">
            <a:xfrm>
              <a:off x="4139952" y="6093296"/>
              <a:ext cx="360305" cy="461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e</a:t>
              </a:r>
            </a:p>
          </p:txBody>
        </p:sp>
        <p:sp>
          <p:nvSpPr>
            <p:cNvPr id="61467" name="Line 6"/>
            <p:cNvSpPr>
              <a:spLocks noChangeShapeType="1"/>
            </p:cNvSpPr>
            <p:nvPr/>
          </p:nvSpPr>
          <p:spPr bwMode="auto">
            <a:xfrm flipH="1">
              <a:off x="3779912" y="5232921"/>
              <a:ext cx="0" cy="1105895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1468" name="Line 6"/>
            <p:cNvSpPr>
              <a:spLocks noChangeShapeType="1"/>
            </p:cNvSpPr>
            <p:nvPr/>
          </p:nvSpPr>
          <p:spPr bwMode="auto">
            <a:xfrm flipH="1">
              <a:off x="5148064" y="2710652"/>
              <a:ext cx="0" cy="1152128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1469" name="Line 6"/>
            <p:cNvSpPr>
              <a:spLocks noChangeShapeType="1"/>
            </p:cNvSpPr>
            <p:nvPr/>
          </p:nvSpPr>
          <p:spPr bwMode="auto">
            <a:xfrm flipH="1" flipV="1">
              <a:off x="2421312" y="2766180"/>
              <a:ext cx="0" cy="1080120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1470" name="Line 6"/>
            <p:cNvSpPr>
              <a:spLocks noChangeShapeType="1"/>
            </p:cNvSpPr>
            <p:nvPr/>
          </p:nvSpPr>
          <p:spPr bwMode="auto">
            <a:xfrm flipH="1">
              <a:off x="3779912" y="2695904"/>
              <a:ext cx="0" cy="1152128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1471" name="Line 6"/>
            <p:cNvSpPr>
              <a:spLocks noChangeShapeType="1"/>
            </p:cNvSpPr>
            <p:nvPr/>
          </p:nvSpPr>
          <p:spPr bwMode="auto">
            <a:xfrm flipV="1">
              <a:off x="2483768" y="2636912"/>
              <a:ext cx="1224136" cy="0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1472" name="Line 6"/>
            <p:cNvSpPr>
              <a:spLocks noChangeShapeType="1"/>
            </p:cNvSpPr>
            <p:nvPr/>
          </p:nvSpPr>
          <p:spPr bwMode="auto">
            <a:xfrm flipV="1">
              <a:off x="3851920" y="2636912"/>
              <a:ext cx="1224136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1473" name="Oval 9"/>
            <p:cNvSpPr>
              <a:spLocks noChangeArrowheads="1"/>
            </p:cNvSpPr>
            <p:nvPr/>
          </p:nvSpPr>
          <p:spPr bwMode="auto">
            <a:xfrm flipH="1">
              <a:off x="3707904" y="2564904"/>
              <a:ext cx="155314" cy="1694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1474" name="Oval 9"/>
            <p:cNvSpPr>
              <a:spLocks noChangeArrowheads="1"/>
            </p:cNvSpPr>
            <p:nvPr/>
          </p:nvSpPr>
          <p:spPr bwMode="auto">
            <a:xfrm flipH="1">
              <a:off x="5089072" y="2564904"/>
              <a:ext cx="155314" cy="1694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1475" name="Oval 9"/>
            <p:cNvSpPr>
              <a:spLocks noChangeArrowheads="1"/>
            </p:cNvSpPr>
            <p:nvPr/>
          </p:nvSpPr>
          <p:spPr bwMode="auto">
            <a:xfrm flipH="1">
              <a:off x="2339752" y="2564904"/>
              <a:ext cx="155314" cy="1694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1476" name="Text Box 11"/>
            <p:cNvSpPr txBox="1">
              <a:spLocks noChangeArrowheads="1"/>
            </p:cNvSpPr>
            <p:nvPr/>
          </p:nvSpPr>
          <p:spPr bwMode="auto">
            <a:xfrm>
              <a:off x="3923928" y="2636912"/>
              <a:ext cx="360305" cy="461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a</a:t>
              </a:r>
            </a:p>
          </p:txBody>
        </p:sp>
        <p:sp>
          <p:nvSpPr>
            <p:cNvPr id="61477" name="Text Box 11"/>
            <p:cNvSpPr txBox="1">
              <a:spLocks noChangeArrowheads="1"/>
            </p:cNvSpPr>
            <p:nvPr/>
          </p:nvSpPr>
          <p:spPr bwMode="auto">
            <a:xfrm>
              <a:off x="5220072" y="2708920"/>
              <a:ext cx="360305" cy="461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b</a:t>
              </a:r>
            </a:p>
          </p:txBody>
        </p:sp>
        <p:sp>
          <p:nvSpPr>
            <p:cNvPr id="61478" name="Text Box 11"/>
            <p:cNvSpPr txBox="1">
              <a:spLocks noChangeArrowheads="1"/>
            </p:cNvSpPr>
            <p:nvPr/>
          </p:nvSpPr>
          <p:spPr bwMode="auto">
            <a:xfrm>
              <a:off x="5292080" y="3717032"/>
              <a:ext cx="360305" cy="461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c</a:t>
              </a:r>
            </a:p>
          </p:txBody>
        </p:sp>
        <p:sp>
          <p:nvSpPr>
            <p:cNvPr id="61479" name="Text Box 11"/>
            <p:cNvSpPr txBox="1">
              <a:spLocks noChangeArrowheads="1"/>
            </p:cNvSpPr>
            <p:nvPr/>
          </p:nvSpPr>
          <p:spPr bwMode="auto">
            <a:xfrm>
              <a:off x="1979712" y="3933056"/>
              <a:ext cx="360305" cy="461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h</a:t>
              </a:r>
            </a:p>
          </p:txBody>
        </p:sp>
        <p:sp>
          <p:nvSpPr>
            <p:cNvPr id="61480" name="Text Box 11"/>
            <p:cNvSpPr txBox="1">
              <a:spLocks noChangeArrowheads="1"/>
            </p:cNvSpPr>
            <p:nvPr/>
          </p:nvSpPr>
          <p:spPr bwMode="auto">
            <a:xfrm>
              <a:off x="1979712" y="2564904"/>
              <a:ext cx="360305" cy="461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j</a:t>
              </a:r>
            </a:p>
          </p:txBody>
        </p:sp>
        <p:sp>
          <p:nvSpPr>
            <p:cNvPr id="61481" name="Text Box 11"/>
            <p:cNvSpPr txBox="1">
              <a:spLocks noChangeArrowheads="1"/>
            </p:cNvSpPr>
            <p:nvPr/>
          </p:nvSpPr>
          <p:spPr bwMode="auto">
            <a:xfrm>
              <a:off x="3851920" y="4005064"/>
              <a:ext cx="360305" cy="461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95373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2648" y="1700808"/>
            <a:ext cx="8063808" cy="4248150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zh-CN" altLang="en-US" dirty="0"/>
              <a:t>内容</a:t>
            </a:r>
            <a:r>
              <a:rPr lang="en-US" altLang="zh-CN" dirty="0"/>
              <a:t>1</a:t>
            </a:r>
            <a:r>
              <a:rPr lang="zh-CN" altLang="en-US" dirty="0"/>
              <a:t>：</a:t>
            </a:r>
            <a:r>
              <a:rPr lang="zh-CN" altLang="en-US" dirty="0">
                <a:latin typeface="+mn-ea"/>
              </a:rPr>
              <a:t>通路与回路</a:t>
            </a:r>
            <a:endParaRPr lang="en-US" altLang="zh-CN" dirty="0">
              <a:latin typeface="+mn-ea"/>
            </a:endParaRPr>
          </a:p>
          <a:p>
            <a:pPr lvl="1">
              <a:spcBef>
                <a:spcPct val="40000"/>
              </a:spcBef>
            </a:pP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简单通路边不重复、初级通路点不重复</a:t>
            </a:r>
            <a:endParaRPr lang="en-US" altLang="zh-CN" sz="2400" dirty="0">
              <a:latin typeface="+mn-ea"/>
            </a:endParaRPr>
          </a:p>
          <a:p>
            <a:pPr>
              <a:spcBef>
                <a:spcPct val="40000"/>
              </a:spcBef>
            </a:pPr>
            <a:r>
              <a:rPr lang="zh-CN" altLang="en-US" dirty="0"/>
              <a:t>内容</a:t>
            </a:r>
            <a:r>
              <a:rPr lang="en-US" altLang="zh-CN" dirty="0"/>
              <a:t>2</a:t>
            </a:r>
            <a:r>
              <a:rPr lang="zh-CN" altLang="en-US" dirty="0"/>
              <a:t>：</a:t>
            </a:r>
            <a:r>
              <a:rPr lang="zh-CN" altLang="en-US" dirty="0">
                <a:latin typeface="+mn-ea"/>
              </a:rPr>
              <a:t>无向图的连通性</a:t>
            </a:r>
            <a:endParaRPr lang="en-US" altLang="zh-CN" dirty="0">
              <a:latin typeface="+mn-ea"/>
            </a:endParaRPr>
          </a:p>
          <a:p>
            <a:pPr lvl="1">
              <a:spcBef>
                <a:spcPct val="40000"/>
              </a:spcBef>
            </a:pP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割点、割边，点</a:t>
            </a:r>
            <a:r>
              <a:rPr lang="en-US" altLang="zh-CN" sz="2400" dirty="0">
                <a:solidFill>
                  <a:srgbClr val="2E2E99"/>
                </a:solidFill>
                <a:latin typeface="+mn-ea"/>
              </a:rPr>
              <a:t>/</a:t>
            </a: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边连通度、</a:t>
            </a:r>
            <a:r>
              <a:rPr lang="en-US" altLang="zh-CN" sz="2400" dirty="0">
                <a:solidFill>
                  <a:srgbClr val="2E2E99"/>
                </a:solidFill>
                <a:latin typeface="+mn-ea"/>
                <a:sym typeface="Symbol" charset="2"/>
              </a:rPr>
              <a:t></a:t>
            </a:r>
            <a:r>
              <a:rPr lang="en-US" altLang="zh-CN" sz="2400" dirty="0">
                <a:solidFill>
                  <a:srgbClr val="2E2E99"/>
                </a:solidFill>
                <a:latin typeface="+mn-ea"/>
              </a:rPr>
              <a:t>(G)</a:t>
            </a:r>
            <a:r>
              <a:rPr lang="nn-NO" altLang="zh-CN" sz="2400" dirty="0">
                <a:solidFill>
                  <a:srgbClr val="2E2E99"/>
                </a:solidFill>
                <a:latin typeface="+mn-ea"/>
                <a:sym typeface="Symbol" charset="2"/>
              </a:rPr>
              <a:t></a:t>
            </a:r>
            <a:r>
              <a:rPr lang="en-US" altLang="zh-CN" sz="2400" dirty="0">
                <a:solidFill>
                  <a:srgbClr val="2E2E99"/>
                </a:solidFill>
                <a:latin typeface="+mn-ea"/>
                <a:sym typeface="Symbol" charset="2"/>
              </a:rPr>
              <a:t> </a:t>
            </a:r>
            <a:r>
              <a:rPr lang="nn-NO" altLang="zh-CN" sz="2400" dirty="0">
                <a:solidFill>
                  <a:srgbClr val="2E2E99"/>
                </a:solidFill>
                <a:latin typeface="+mn-ea"/>
              </a:rPr>
              <a:t>(G) </a:t>
            </a:r>
            <a:r>
              <a:rPr lang="nn-NO" altLang="zh-CN" sz="2400" dirty="0">
                <a:solidFill>
                  <a:srgbClr val="2E2E99"/>
                </a:solidFill>
                <a:latin typeface="+mn-ea"/>
                <a:sym typeface="Symbol" charset="2"/>
              </a:rPr>
              <a:t></a:t>
            </a:r>
            <a:r>
              <a:rPr lang="nn-NO" altLang="zh-CN" sz="2400" dirty="0">
                <a:solidFill>
                  <a:srgbClr val="2E2E99"/>
                </a:solidFill>
                <a:latin typeface="+mn-ea"/>
              </a:rPr>
              <a:t> </a:t>
            </a:r>
            <a:r>
              <a:rPr lang="nn-NO" altLang="zh-CN" sz="2400" dirty="0">
                <a:solidFill>
                  <a:srgbClr val="2E2E99"/>
                </a:solidFill>
                <a:latin typeface="+mn-ea"/>
                <a:sym typeface="Symbol" charset="2"/>
              </a:rPr>
              <a:t></a:t>
            </a:r>
            <a:r>
              <a:rPr lang="nn-NO" altLang="zh-CN" sz="2400" dirty="0">
                <a:solidFill>
                  <a:srgbClr val="2E2E99"/>
                </a:solidFill>
                <a:latin typeface="+mn-ea"/>
              </a:rPr>
              <a:t>(G)</a:t>
            </a: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，</a:t>
            </a:r>
            <a:r>
              <a:rPr lang="en-US" altLang="zh-CN" sz="2400" dirty="0">
                <a:latin typeface="+mn-ea"/>
              </a:rPr>
              <a:t> </a:t>
            </a:r>
            <a:r>
              <a:rPr lang="en-US" altLang="zh-CN" sz="2400" dirty="0">
                <a:solidFill>
                  <a:srgbClr val="2E2E99"/>
                </a:solidFill>
                <a:latin typeface="+mn-ea"/>
              </a:rPr>
              <a:t>Whitney</a:t>
            </a: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定理</a:t>
            </a:r>
            <a:endParaRPr lang="en-US" altLang="zh-CN" sz="2400" dirty="0">
              <a:solidFill>
                <a:srgbClr val="2E2E99"/>
              </a:solidFill>
              <a:latin typeface="+mn-ea"/>
            </a:endParaRPr>
          </a:p>
          <a:p>
            <a:pPr>
              <a:spcBef>
                <a:spcPct val="40000"/>
              </a:spcBef>
            </a:pPr>
            <a:r>
              <a:rPr lang="zh-CN" altLang="en-US" dirty="0"/>
              <a:t>内容</a:t>
            </a:r>
            <a:r>
              <a:rPr lang="en-US" altLang="zh-CN" dirty="0"/>
              <a:t>3</a:t>
            </a:r>
            <a:r>
              <a:rPr lang="zh-CN" altLang="en-US" dirty="0"/>
              <a:t>：</a:t>
            </a:r>
            <a:r>
              <a:rPr lang="zh-CN" altLang="en-US" dirty="0">
                <a:latin typeface="+mn-ea"/>
              </a:rPr>
              <a:t>有向图的连通性</a:t>
            </a:r>
            <a:endParaRPr lang="en-US" altLang="zh-CN" dirty="0">
              <a:latin typeface="+mn-ea"/>
            </a:endParaRPr>
          </a:p>
          <a:p>
            <a:pPr lvl="1">
              <a:spcBef>
                <a:spcPct val="40000"/>
              </a:spcBef>
            </a:pP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强</a:t>
            </a:r>
            <a:r>
              <a:rPr lang="en-US" altLang="zh-CN" sz="2400" dirty="0">
                <a:solidFill>
                  <a:srgbClr val="2E2E99"/>
                </a:solidFill>
                <a:latin typeface="+mn-ea"/>
              </a:rPr>
              <a:t>/</a:t>
            </a: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单</a:t>
            </a:r>
            <a:r>
              <a:rPr lang="en-US" altLang="zh-CN" sz="2400" dirty="0">
                <a:solidFill>
                  <a:srgbClr val="2E2E99"/>
                </a:solidFill>
                <a:latin typeface="+mn-ea"/>
              </a:rPr>
              <a:t>/</a:t>
            </a: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弱连通，无向图的边定向 </a:t>
            </a:r>
            <a:endParaRPr lang="en-US" altLang="zh-CN" sz="2400" dirty="0">
              <a:solidFill>
                <a:srgbClr val="2E2E99"/>
              </a:solidFill>
              <a:latin typeface="+mn-ea"/>
            </a:endParaRPr>
          </a:p>
        </p:txBody>
      </p:sp>
      <p:sp>
        <p:nvSpPr>
          <p:cNvPr id="6148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D2B3681E-275B-B74A-95D1-0C2D9DC97DE9}" type="slidenum">
              <a:rPr lang="en-US" altLang="zh-CN"/>
              <a:pPr/>
              <a:t>44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本节小结</a:t>
            </a:r>
          </a:p>
        </p:txBody>
      </p:sp>
    </p:spTree>
    <p:extLst>
      <p:ext uri="{BB962C8B-B14F-4D97-AF65-F5344CB8AC3E}">
        <p14:creationId xmlns:p14="http://schemas.microsoft.com/office/powerpoint/2010/main" val="14693732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1000"/>
            <a:ext cx="8243888" cy="887413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</a:pPr>
            <a:r>
              <a:rPr lang="zh-CN" altLang="en-US">
                <a:ea typeface="宋体" charset="0"/>
              </a:rPr>
              <a:t>参考文献</a:t>
            </a:r>
            <a:endParaRPr lang="en-US" altLang="zh-CN">
              <a:ea typeface="宋体" charset="0"/>
            </a:endParaRPr>
          </a:p>
        </p:txBody>
      </p:sp>
      <p:sp>
        <p:nvSpPr>
          <p:cNvPr id="64516" name="Rectangle 1027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2362200"/>
            <a:ext cx="8915400" cy="121920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110000"/>
              </a:lnSpc>
              <a:buFontTx/>
              <a:buNone/>
            </a:pPr>
            <a:r>
              <a:rPr kumimoji="0" lang="de-DE" altLang="zh-CN" sz="2800" dirty="0">
                <a:latin typeface="Times New Roman" charset="0"/>
                <a:ea typeface="黑体" charset="0"/>
              </a:rPr>
              <a:t>Reinhard Diestel. Graph Theory. Springer, Heidelberg, 2005 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kumimoji="0" lang="en-US" altLang="zh-CN" sz="2800" dirty="0">
                <a:latin typeface="Times New Roman" charset="0"/>
                <a:ea typeface="黑体" charset="0"/>
              </a:rPr>
              <a:t>Section 1.3 and section 3.1</a:t>
            </a:r>
            <a:endParaRPr kumimoji="0" lang="de-DE" altLang="zh-CN" sz="2800" dirty="0">
              <a:latin typeface="Times New Roman" charset="0"/>
              <a:ea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7514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作业</a:t>
            </a:r>
            <a:endParaRPr lang="zh-CN" altLang="en-US" sz="3600" dirty="0">
              <a:latin typeface="+mn-ea"/>
              <a:ea typeface="+mn-ea"/>
            </a:endParaRPr>
          </a:p>
        </p:txBody>
      </p:sp>
      <p:sp>
        <p:nvSpPr>
          <p:cNvPr id="63491" name="内容占位符 2"/>
          <p:cNvSpPr>
            <a:spLocks noGrp="1"/>
          </p:cNvSpPr>
          <p:nvPr>
            <p:ph idx="1"/>
          </p:nvPr>
        </p:nvSpPr>
        <p:spPr>
          <a:xfrm>
            <a:off x="395288" y="1700213"/>
            <a:ext cx="8497887" cy="4756150"/>
          </a:xfrm>
        </p:spPr>
        <p:txBody>
          <a:bodyPr/>
          <a:lstStyle/>
          <a:p>
            <a:pPr eaLnBrk="1" hangingPunct="1"/>
            <a:r>
              <a:rPr kumimoji="0" lang="zh-CN" altLang="en-US" sz="3200" b="1" dirty="0">
                <a:latin typeface="+mn-ea"/>
              </a:rPr>
              <a:t>见课程网站</a:t>
            </a:r>
            <a:endParaRPr kumimoji="0" lang="zh-CN" altLang="en-US" sz="2800" b="1" dirty="0">
              <a:latin typeface="+mn-ea"/>
            </a:endParaRPr>
          </a:p>
          <a:p>
            <a:pPr lvl="1" eaLnBrk="1" hangingPunct="1"/>
            <a:endParaRPr kumimoji="0" lang="en-US" altLang="zh-CN" sz="2400" b="1" dirty="0">
              <a:latin typeface="Times New Roman" charset="0"/>
              <a:ea typeface="黑体" charset="0"/>
            </a:endParaRPr>
          </a:p>
          <a:p>
            <a:pPr lvl="1" eaLnBrk="1" hangingPunct="1">
              <a:buFont typeface="Wingdings" charset="2"/>
              <a:buNone/>
            </a:pPr>
            <a:endParaRPr kumimoji="0" lang="zh-CN" altLang="en-US" sz="2400" b="1" dirty="0">
              <a:ea typeface="宋体" charset="0"/>
            </a:endParaRPr>
          </a:p>
          <a:p>
            <a:pPr lvl="1" eaLnBrk="1" hangingPunct="1"/>
            <a:endParaRPr kumimoji="0" lang="en-US" altLang="zh-CN" sz="2400" b="1" dirty="0">
              <a:ea typeface="黑体" charset="0"/>
            </a:endParaRPr>
          </a:p>
          <a:p>
            <a:pPr lvl="1" eaLnBrk="1" hangingPunct="1"/>
            <a:endParaRPr kumimoji="0" lang="en-US" altLang="zh-CN" sz="2400" b="1" dirty="0">
              <a:ea typeface="黑体" charset="0"/>
            </a:endParaRPr>
          </a:p>
          <a:p>
            <a:pPr lvl="1" eaLnBrk="1" hangingPunct="1"/>
            <a:endParaRPr kumimoji="0" lang="en-US" altLang="zh-CN" sz="2400" b="1" u="sng" dirty="0">
              <a:ea typeface="黑体" charset="0"/>
            </a:endParaRPr>
          </a:p>
          <a:p>
            <a:pPr lvl="1" eaLnBrk="1" hangingPunct="1"/>
            <a:endParaRPr kumimoji="0" lang="en-US" altLang="zh-CN" sz="2400" b="1" u="sng" dirty="0">
              <a:ea typeface="黑体" charset="0"/>
            </a:endParaRPr>
          </a:p>
        </p:txBody>
      </p:sp>
      <p:sp>
        <p:nvSpPr>
          <p:cNvPr id="63492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33B13046-98DC-D04E-B2BD-48C70FCDC383}" type="slidenum">
              <a:rPr lang="en-US" altLang="zh-CN"/>
              <a:pPr/>
              <a:t>46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3204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439946" y="4148728"/>
            <a:ext cx="6552976" cy="2305050"/>
          </a:xfrm>
        </p:spPr>
        <p:txBody>
          <a:bodyPr/>
          <a:lstStyle/>
          <a:p>
            <a:pPr eaLnBrk="1" hangingPunct="1"/>
            <a:r>
              <a:rPr kumimoji="0" lang="zh-CN" altLang="en-US" sz="2800" b="1" dirty="0">
                <a:latin typeface="+mn-ea"/>
              </a:rPr>
              <a:t>简单通路：</a:t>
            </a:r>
            <a:r>
              <a:rPr kumimoji="0" lang="en-US" altLang="zh-CN" sz="2800" b="1" dirty="0">
                <a:latin typeface="+mn-ea"/>
              </a:rPr>
              <a:t>a, d, c, f, e</a:t>
            </a:r>
            <a:r>
              <a:rPr kumimoji="0" lang="zh-CN" altLang="en-US" sz="2800" b="1" dirty="0">
                <a:latin typeface="+mn-ea"/>
              </a:rPr>
              <a:t>。</a:t>
            </a:r>
            <a:r>
              <a:rPr kumimoji="0" lang="en-US" altLang="zh-CN" sz="2800" b="1" dirty="0">
                <a:latin typeface="+mn-ea"/>
              </a:rPr>
              <a:t> </a:t>
            </a:r>
            <a:r>
              <a:rPr kumimoji="0" lang="zh-CN" altLang="en-US" sz="2800" b="1" dirty="0">
                <a:latin typeface="+mn-ea"/>
              </a:rPr>
              <a:t>长度为</a:t>
            </a:r>
            <a:r>
              <a:rPr kumimoji="0" lang="en-US" altLang="zh-CN" sz="2800" b="1" dirty="0">
                <a:latin typeface="+mn-ea"/>
              </a:rPr>
              <a:t>4</a:t>
            </a:r>
            <a:r>
              <a:rPr kumimoji="0" lang="zh-CN" altLang="en-US" sz="2800" b="1" dirty="0">
                <a:latin typeface="+mn-ea"/>
              </a:rPr>
              <a:t>。</a:t>
            </a:r>
          </a:p>
          <a:p>
            <a:pPr eaLnBrk="1" hangingPunct="1"/>
            <a:r>
              <a:rPr kumimoji="0" lang="zh-CN" altLang="en-US" sz="2800" b="1" dirty="0">
                <a:latin typeface="+mn-ea"/>
              </a:rPr>
              <a:t>回路：</a:t>
            </a:r>
            <a:r>
              <a:rPr kumimoji="0" lang="en-US" altLang="zh-CN" sz="2800" b="1" dirty="0">
                <a:solidFill>
                  <a:srgbClr val="FF0000"/>
                </a:solidFill>
                <a:latin typeface="+mn-ea"/>
              </a:rPr>
              <a:t>b</a:t>
            </a:r>
            <a:r>
              <a:rPr kumimoji="0" lang="en-US" altLang="zh-CN" sz="2800" b="1" dirty="0">
                <a:latin typeface="+mn-ea"/>
              </a:rPr>
              <a:t>, c, f, e,</a:t>
            </a:r>
            <a:r>
              <a:rPr kumimoji="0" lang="en-US" altLang="zh-CN" sz="2800" b="1" dirty="0">
                <a:solidFill>
                  <a:srgbClr val="FF0000"/>
                </a:solidFill>
                <a:latin typeface="+mn-ea"/>
              </a:rPr>
              <a:t> b</a:t>
            </a:r>
            <a:r>
              <a:rPr kumimoji="0" lang="zh-CN" altLang="en-US" sz="2800" b="1" dirty="0">
                <a:solidFill>
                  <a:srgbClr val="FF0000"/>
                </a:solidFill>
                <a:latin typeface="+mn-ea"/>
              </a:rPr>
              <a:t>。</a:t>
            </a:r>
            <a:r>
              <a:rPr kumimoji="0" lang="zh-CN" altLang="en-US" sz="2800" b="1" dirty="0">
                <a:latin typeface="+mn-ea"/>
              </a:rPr>
              <a:t>长度为</a:t>
            </a:r>
            <a:r>
              <a:rPr kumimoji="0" lang="en-US" altLang="zh-CN" sz="2800" b="1" dirty="0">
                <a:latin typeface="+mn-ea"/>
              </a:rPr>
              <a:t>4</a:t>
            </a:r>
            <a:r>
              <a:rPr kumimoji="0" lang="zh-CN" altLang="en-US" sz="2800" b="1" dirty="0">
                <a:latin typeface="+mn-ea"/>
              </a:rPr>
              <a:t>。</a:t>
            </a:r>
          </a:p>
          <a:p>
            <a:pPr eaLnBrk="1" hangingPunct="1"/>
            <a:r>
              <a:rPr kumimoji="0" lang="zh-CN" altLang="en-US" sz="2800" b="1" dirty="0">
                <a:latin typeface="+mn-ea"/>
              </a:rPr>
              <a:t>通路：</a:t>
            </a:r>
            <a:r>
              <a:rPr kumimoji="0" lang="en-US" altLang="zh-CN" sz="2800" b="1" dirty="0">
                <a:solidFill>
                  <a:srgbClr val="FF0000"/>
                </a:solidFill>
                <a:latin typeface="+mn-ea"/>
              </a:rPr>
              <a:t>a, b</a:t>
            </a:r>
            <a:r>
              <a:rPr kumimoji="0" lang="en-US" altLang="zh-CN" sz="2800" b="1" dirty="0">
                <a:latin typeface="+mn-ea"/>
              </a:rPr>
              <a:t>, e, d, </a:t>
            </a:r>
            <a:r>
              <a:rPr kumimoji="0" lang="en-US" altLang="zh-CN" sz="2800" b="1" dirty="0">
                <a:solidFill>
                  <a:srgbClr val="FF0000"/>
                </a:solidFill>
                <a:latin typeface="+mn-ea"/>
              </a:rPr>
              <a:t>a, b</a:t>
            </a:r>
            <a:r>
              <a:rPr kumimoji="0" lang="zh-CN" altLang="en-US" sz="2800" b="1" dirty="0">
                <a:latin typeface="+mn-ea"/>
              </a:rPr>
              <a:t>。</a:t>
            </a:r>
            <a:r>
              <a:rPr kumimoji="0" lang="en-US" altLang="zh-CN" sz="2800" b="1" dirty="0">
                <a:latin typeface="+mn-ea"/>
              </a:rPr>
              <a:t> </a:t>
            </a:r>
            <a:r>
              <a:rPr kumimoji="0" lang="zh-CN" altLang="en-US" sz="2800" b="1" dirty="0">
                <a:latin typeface="+mn-ea"/>
              </a:rPr>
              <a:t>长度为</a:t>
            </a:r>
            <a:r>
              <a:rPr kumimoji="0" lang="en-US" altLang="zh-CN" sz="2800" b="1" dirty="0">
                <a:latin typeface="+mn-ea"/>
              </a:rPr>
              <a:t>5</a:t>
            </a:r>
            <a:r>
              <a:rPr kumimoji="0" lang="zh-CN" altLang="en-US" sz="2800" b="1" dirty="0">
                <a:latin typeface="+mn-ea"/>
              </a:rPr>
              <a:t>。</a:t>
            </a:r>
            <a:endParaRPr kumimoji="0" lang="en-US" altLang="zh-CN" sz="2800" b="1" dirty="0">
              <a:latin typeface="+mn-ea"/>
            </a:endParaRPr>
          </a:p>
          <a:p>
            <a:pPr eaLnBrk="1" hangingPunct="1"/>
            <a:r>
              <a:rPr kumimoji="0" lang="zh-CN" altLang="en-US" sz="2800" b="1" dirty="0">
                <a:solidFill>
                  <a:srgbClr val="FF0000"/>
                </a:solidFill>
                <a:latin typeface="+mn-ea"/>
              </a:rPr>
              <a:t>不是通路</a:t>
            </a:r>
            <a:r>
              <a:rPr kumimoji="0" lang="zh-CN" altLang="en-US" sz="2800" b="1" dirty="0">
                <a:latin typeface="+mn-ea"/>
              </a:rPr>
              <a:t>：</a:t>
            </a:r>
            <a:r>
              <a:rPr kumimoji="0" lang="en-US" altLang="zh-CN" sz="2800" b="1" dirty="0">
                <a:latin typeface="+mn-ea"/>
              </a:rPr>
              <a:t>d, e, c, b</a:t>
            </a:r>
            <a:r>
              <a:rPr kumimoji="0" lang="zh-CN" altLang="en-US" sz="2800" b="1" dirty="0">
                <a:latin typeface="+mn-ea"/>
              </a:rPr>
              <a:t>。</a:t>
            </a:r>
            <a:endParaRPr kumimoji="0" lang="en-US" altLang="zh-CN" sz="2800" b="1" dirty="0">
              <a:latin typeface="+mn-ea"/>
            </a:endParaRPr>
          </a:p>
        </p:txBody>
      </p:sp>
      <p:sp>
        <p:nvSpPr>
          <p:cNvPr id="9220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B5332070-3B3F-B343-8088-B6E7D8C7549E}" type="slidenum">
              <a:rPr lang="en-US" altLang="zh-CN"/>
              <a:pPr/>
              <a:t>5</a:t>
            </a:fld>
            <a:endParaRPr lang="en-US" altLang="zh-CN"/>
          </a:p>
        </p:txBody>
      </p:sp>
      <p:grpSp>
        <p:nvGrpSpPr>
          <p:cNvPr id="9221" name="组合 35"/>
          <p:cNvGrpSpPr>
            <a:grpSpLocks/>
          </p:cNvGrpSpPr>
          <p:nvPr/>
        </p:nvGrpSpPr>
        <p:grpSpPr bwMode="auto">
          <a:xfrm>
            <a:off x="2987675" y="1700213"/>
            <a:ext cx="3097213" cy="2262187"/>
            <a:chOff x="467544" y="3140968"/>
            <a:chExt cx="3096530" cy="2261785"/>
          </a:xfrm>
        </p:grpSpPr>
        <p:sp>
          <p:nvSpPr>
            <p:cNvPr id="9222" name="Line 6"/>
            <p:cNvSpPr>
              <a:spLocks noChangeShapeType="1"/>
            </p:cNvSpPr>
            <p:nvPr/>
          </p:nvSpPr>
          <p:spPr bwMode="auto">
            <a:xfrm flipV="1">
              <a:off x="667088" y="3668432"/>
              <a:ext cx="1309599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9223" name="Line 6"/>
            <p:cNvSpPr>
              <a:spLocks noChangeShapeType="1"/>
            </p:cNvSpPr>
            <p:nvPr/>
          </p:nvSpPr>
          <p:spPr bwMode="auto">
            <a:xfrm flipH="1">
              <a:off x="596812" y="3687536"/>
              <a:ext cx="2736304" cy="1224136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9224" name="Line 6"/>
            <p:cNvSpPr>
              <a:spLocks noChangeShapeType="1"/>
            </p:cNvSpPr>
            <p:nvPr/>
          </p:nvSpPr>
          <p:spPr bwMode="auto">
            <a:xfrm>
              <a:off x="727812" y="3702284"/>
              <a:ext cx="1224136" cy="1152128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9225" name="Oval 9"/>
            <p:cNvSpPr>
              <a:spLocks noChangeArrowheads="1"/>
            </p:cNvSpPr>
            <p:nvPr/>
          </p:nvSpPr>
          <p:spPr bwMode="auto">
            <a:xfrm flipH="1">
              <a:off x="3264572" y="3573016"/>
              <a:ext cx="155280" cy="16940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9226" name="Oval 9"/>
            <p:cNvSpPr>
              <a:spLocks noChangeArrowheads="1"/>
            </p:cNvSpPr>
            <p:nvPr/>
          </p:nvSpPr>
          <p:spPr bwMode="auto">
            <a:xfrm flipH="1">
              <a:off x="1895550" y="3571875"/>
              <a:ext cx="155280" cy="16940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9227" name="Text Box 11"/>
            <p:cNvSpPr txBox="1">
              <a:spLocks noChangeArrowheads="1"/>
            </p:cNvSpPr>
            <p:nvPr/>
          </p:nvSpPr>
          <p:spPr bwMode="auto">
            <a:xfrm>
              <a:off x="3059832" y="3140968"/>
              <a:ext cx="360226" cy="461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c</a:t>
              </a:r>
            </a:p>
          </p:txBody>
        </p:sp>
        <p:sp>
          <p:nvSpPr>
            <p:cNvPr id="9228" name="Text Box 11"/>
            <p:cNvSpPr txBox="1">
              <a:spLocks noChangeArrowheads="1"/>
            </p:cNvSpPr>
            <p:nvPr/>
          </p:nvSpPr>
          <p:spPr bwMode="auto">
            <a:xfrm>
              <a:off x="1835696" y="3140968"/>
              <a:ext cx="360226" cy="461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b</a:t>
              </a:r>
            </a:p>
          </p:txBody>
        </p:sp>
        <p:sp>
          <p:nvSpPr>
            <p:cNvPr id="9229" name="Line 6"/>
            <p:cNvSpPr>
              <a:spLocks noChangeShapeType="1"/>
            </p:cNvSpPr>
            <p:nvPr/>
          </p:nvSpPr>
          <p:spPr bwMode="auto">
            <a:xfrm flipV="1">
              <a:off x="2009208" y="3672788"/>
              <a:ext cx="1309599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9230" name="Oval 9"/>
            <p:cNvSpPr>
              <a:spLocks noChangeArrowheads="1"/>
            </p:cNvSpPr>
            <p:nvPr/>
          </p:nvSpPr>
          <p:spPr bwMode="auto">
            <a:xfrm flipH="1">
              <a:off x="556032" y="3573016"/>
              <a:ext cx="155280" cy="16940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9231" name="Text Box 11"/>
            <p:cNvSpPr txBox="1">
              <a:spLocks noChangeArrowheads="1"/>
            </p:cNvSpPr>
            <p:nvPr/>
          </p:nvSpPr>
          <p:spPr bwMode="auto">
            <a:xfrm>
              <a:off x="467544" y="3140968"/>
              <a:ext cx="360226" cy="461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a</a:t>
              </a:r>
            </a:p>
          </p:txBody>
        </p:sp>
        <p:sp>
          <p:nvSpPr>
            <p:cNvPr id="9232" name="Line 6"/>
            <p:cNvSpPr>
              <a:spLocks noChangeShapeType="1"/>
            </p:cNvSpPr>
            <p:nvPr/>
          </p:nvSpPr>
          <p:spPr bwMode="auto">
            <a:xfrm flipV="1">
              <a:off x="667088" y="4892568"/>
              <a:ext cx="1309599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9233" name="Oval 9"/>
            <p:cNvSpPr>
              <a:spLocks noChangeArrowheads="1"/>
            </p:cNvSpPr>
            <p:nvPr/>
          </p:nvSpPr>
          <p:spPr bwMode="auto">
            <a:xfrm flipH="1">
              <a:off x="3264572" y="4797152"/>
              <a:ext cx="155280" cy="16940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9234" name="Oval 9"/>
            <p:cNvSpPr>
              <a:spLocks noChangeArrowheads="1"/>
            </p:cNvSpPr>
            <p:nvPr/>
          </p:nvSpPr>
          <p:spPr bwMode="auto">
            <a:xfrm flipH="1">
              <a:off x="1880802" y="4796011"/>
              <a:ext cx="155280" cy="16940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9235" name="Text Box 11"/>
            <p:cNvSpPr txBox="1">
              <a:spLocks noChangeArrowheads="1"/>
            </p:cNvSpPr>
            <p:nvPr/>
          </p:nvSpPr>
          <p:spPr bwMode="auto">
            <a:xfrm>
              <a:off x="3203848" y="4941168"/>
              <a:ext cx="360226" cy="461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f</a:t>
              </a:r>
            </a:p>
          </p:txBody>
        </p:sp>
        <p:sp>
          <p:nvSpPr>
            <p:cNvPr id="9236" name="Text Box 11"/>
            <p:cNvSpPr txBox="1">
              <a:spLocks noChangeArrowheads="1"/>
            </p:cNvSpPr>
            <p:nvPr/>
          </p:nvSpPr>
          <p:spPr bwMode="auto">
            <a:xfrm>
              <a:off x="1835696" y="4941168"/>
              <a:ext cx="360226" cy="461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e</a:t>
              </a:r>
            </a:p>
          </p:txBody>
        </p:sp>
        <p:sp>
          <p:nvSpPr>
            <p:cNvPr id="9237" name="Line 6"/>
            <p:cNvSpPr>
              <a:spLocks noChangeShapeType="1"/>
            </p:cNvSpPr>
            <p:nvPr/>
          </p:nvSpPr>
          <p:spPr bwMode="auto">
            <a:xfrm flipV="1">
              <a:off x="2009208" y="4896924"/>
              <a:ext cx="1309599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9238" name="Oval 9"/>
            <p:cNvSpPr>
              <a:spLocks noChangeArrowheads="1"/>
            </p:cNvSpPr>
            <p:nvPr/>
          </p:nvSpPr>
          <p:spPr bwMode="auto">
            <a:xfrm flipH="1">
              <a:off x="556032" y="4797152"/>
              <a:ext cx="155280" cy="16940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9239" name="Text Box 11"/>
            <p:cNvSpPr txBox="1">
              <a:spLocks noChangeArrowheads="1"/>
            </p:cNvSpPr>
            <p:nvPr/>
          </p:nvSpPr>
          <p:spPr bwMode="auto">
            <a:xfrm>
              <a:off x="467544" y="4941168"/>
              <a:ext cx="360226" cy="461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>
                  <a:latin typeface="Times New Roman" charset="0"/>
                </a:rPr>
                <a:t>d</a:t>
              </a:r>
            </a:p>
          </p:txBody>
        </p:sp>
        <p:sp>
          <p:nvSpPr>
            <p:cNvPr id="9240" name="Line 6"/>
            <p:cNvSpPr>
              <a:spLocks noChangeShapeType="1"/>
            </p:cNvSpPr>
            <p:nvPr/>
          </p:nvSpPr>
          <p:spPr bwMode="auto">
            <a:xfrm>
              <a:off x="2053452" y="3717032"/>
              <a:ext cx="1251900" cy="1152128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9241" name="Line 6"/>
            <p:cNvSpPr>
              <a:spLocks noChangeShapeType="1"/>
            </p:cNvSpPr>
            <p:nvPr/>
          </p:nvSpPr>
          <p:spPr bwMode="auto">
            <a:xfrm flipH="1">
              <a:off x="3347864" y="3573016"/>
              <a:ext cx="0" cy="129614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9242" name="Line 6"/>
            <p:cNvSpPr>
              <a:spLocks noChangeShapeType="1"/>
            </p:cNvSpPr>
            <p:nvPr/>
          </p:nvSpPr>
          <p:spPr bwMode="auto">
            <a:xfrm flipH="1">
              <a:off x="639324" y="3645024"/>
              <a:ext cx="0" cy="129614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9243" name="Line 6"/>
            <p:cNvSpPr>
              <a:spLocks noChangeShapeType="1"/>
            </p:cNvSpPr>
            <p:nvPr/>
          </p:nvSpPr>
          <p:spPr bwMode="auto">
            <a:xfrm flipH="1">
              <a:off x="1979712" y="3645024"/>
              <a:ext cx="0" cy="129614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通路（举例）</a:t>
            </a:r>
          </a:p>
        </p:txBody>
      </p:sp>
    </p:spTree>
    <p:extLst>
      <p:ext uri="{BB962C8B-B14F-4D97-AF65-F5344CB8AC3E}">
        <p14:creationId xmlns:p14="http://schemas.microsoft.com/office/powerpoint/2010/main" val="181499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719263"/>
            <a:ext cx="8820150" cy="4805362"/>
          </a:xfr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</a:pPr>
            <a:r>
              <a:rPr kumimoji="0" lang="zh-CN" altLang="en-US" sz="2800" b="1" dirty="0">
                <a:latin typeface="+mn-ea"/>
              </a:rPr>
              <a:t>定义：</a:t>
            </a:r>
            <a:r>
              <a:rPr kumimoji="0" lang="zh-CN" altLang="en-US" sz="2800" b="1" u="sng" dirty="0">
                <a:latin typeface="+mn-ea"/>
              </a:rPr>
              <a:t>有向图</a:t>
            </a:r>
            <a:r>
              <a:rPr kumimoji="0" lang="en-US" altLang="zh-CN" sz="2800" b="1" dirty="0">
                <a:latin typeface="+mn-ea"/>
              </a:rPr>
              <a:t>G</a:t>
            </a:r>
            <a:r>
              <a:rPr kumimoji="0" lang="zh-CN" altLang="en-US" sz="2800" b="1" dirty="0">
                <a:latin typeface="+mn-ea"/>
              </a:rPr>
              <a:t>中</a:t>
            </a:r>
            <a:r>
              <a:rPr kumimoji="0" lang="zh-CN" altLang="en-US" sz="2800" b="1" dirty="0">
                <a:solidFill>
                  <a:srgbClr val="FF0000"/>
                </a:solidFill>
                <a:latin typeface="+mn-ea"/>
              </a:rPr>
              <a:t>从</a:t>
            </a:r>
            <a:r>
              <a:rPr kumimoji="0" lang="en-US" altLang="zh-CN" sz="2800" b="1" i="1" dirty="0">
                <a:solidFill>
                  <a:srgbClr val="FF0000"/>
                </a:solidFill>
                <a:latin typeface="+mn-ea"/>
              </a:rPr>
              <a:t>v</a:t>
            </a:r>
            <a:r>
              <a:rPr kumimoji="0" lang="en-US" altLang="zh-CN" sz="2800" b="1" baseline="-30000" dirty="0">
                <a:solidFill>
                  <a:srgbClr val="FF0000"/>
                </a:solidFill>
                <a:latin typeface="+mn-ea"/>
              </a:rPr>
              <a:t>0</a:t>
            </a:r>
            <a:r>
              <a:rPr kumimoji="0" lang="zh-CN" altLang="en-US" sz="2800" b="1" dirty="0">
                <a:solidFill>
                  <a:srgbClr val="FF0000"/>
                </a:solidFill>
                <a:latin typeface="+mn-ea"/>
              </a:rPr>
              <a:t>到</a:t>
            </a:r>
            <a:r>
              <a:rPr kumimoji="0" lang="en-US" altLang="zh-CN" sz="2800" b="1" i="1" dirty="0" err="1">
                <a:solidFill>
                  <a:srgbClr val="FF0000"/>
                </a:solidFill>
                <a:latin typeface="+mn-ea"/>
              </a:rPr>
              <a:t>v</a:t>
            </a:r>
            <a:r>
              <a:rPr kumimoji="0" lang="en-US" altLang="zh-CN" sz="2800" b="1" baseline="-30000" dirty="0" err="1">
                <a:solidFill>
                  <a:srgbClr val="FF0000"/>
                </a:solidFill>
                <a:latin typeface="+mn-ea"/>
              </a:rPr>
              <a:t>n</a:t>
            </a:r>
            <a:r>
              <a:rPr kumimoji="0" lang="zh-CN" altLang="en-US" sz="2800" b="1" dirty="0">
                <a:solidFill>
                  <a:srgbClr val="FF0000"/>
                </a:solidFill>
                <a:latin typeface="+mn-ea"/>
              </a:rPr>
              <a:t>的长度为</a:t>
            </a:r>
            <a:r>
              <a:rPr kumimoji="0" lang="en-US" altLang="zh-CN" sz="2800" b="1" dirty="0">
                <a:solidFill>
                  <a:srgbClr val="FF0000"/>
                </a:solidFill>
                <a:latin typeface="+mn-ea"/>
              </a:rPr>
              <a:t>n</a:t>
            </a:r>
            <a:r>
              <a:rPr kumimoji="0" lang="zh-CN" altLang="en-US" sz="2800" b="1" dirty="0">
                <a:solidFill>
                  <a:srgbClr val="FF0000"/>
                </a:solidFill>
                <a:latin typeface="+mn-ea"/>
              </a:rPr>
              <a:t>的通路</a:t>
            </a:r>
            <a:r>
              <a:rPr kumimoji="0" lang="zh-CN" altLang="en-US" sz="2800" b="1" dirty="0">
                <a:latin typeface="+mn-ea"/>
              </a:rPr>
              <a:t>是</a:t>
            </a:r>
            <a:r>
              <a:rPr kumimoji="0" lang="en-US" altLang="zh-CN" sz="2800" b="1" dirty="0">
                <a:latin typeface="+mn-ea"/>
              </a:rPr>
              <a:t>G</a:t>
            </a:r>
            <a:r>
              <a:rPr kumimoji="0" lang="zh-CN" altLang="en-US" sz="2800" b="1" dirty="0">
                <a:latin typeface="+mn-ea"/>
              </a:rPr>
              <a:t>的</a:t>
            </a:r>
            <a:r>
              <a:rPr kumimoji="0" lang="en-US" altLang="zh-CN" sz="2800" b="1" dirty="0">
                <a:latin typeface="+mn-ea"/>
              </a:rPr>
              <a:t>n</a:t>
            </a:r>
            <a:r>
              <a:rPr kumimoji="0" lang="zh-CN" altLang="en-US" sz="2800" b="1" dirty="0">
                <a:latin typeface="+mn-ea"/>
              </a:rPr>
              <a:t>条边</a:t>
            </a:r>
            <a:r>
              <a:rPr kumimoji="0" lang="en-US" altLang="zh-CN" sz="2800" b="1" dirty="0">
                <a:latin typeface="+mn-ea"/>
              </a:rPr>
              <a:t>e</a:t>
            </a:r>
            <a:r>
              <a:rPr kumimoji="0" lang="en-US" altLang="zh-CN" sz="2800" b="1" baseline="-30000" dirty="0">
                <a:latin typeface="+mn-ea"/>
              </a:rPr>
              <a:t>1</a:t>
            </a:r>
            <a:r>
              <a:rPr kumimoji="0" lang="en-US" altLang="zh-CN" sz="2800" b="1" dirty="0">
                <a:latin typeface="+mn-ea"/>
              </a:rPr>
              <a:t>,…, </a:t>
            </a:r>
            <a:r>
              <a:rPr kumimoji="0" lang="en-US" altLang="zh-CN" sz="2800" b="1" dirty="0" err="1">
                <a:latin typeface="+mn-ea"/>
              </a:rPr>
              <a:t>e</a:t>
            </a:r>
            <a:r>
              <a:rPr kumimoji="0" lang="en-US" altLang="zh-CN" sz="2800" b="1" baseline="-30000" dirty="0" err="1">
                <a:latin typeface="+mn-ea"/>
              </a:rPr>
              <a:t>n</a:t>
            </a:r>
            <a:r>
              <a:rPr kumimoji="0" lang="zh-CN" altLang="en-US" sz="2800" b="1" dirty="0">
                <a:latin typeface="+mn-ea"/>
              </a:rPr>
              <a:t>的序列，满足下列性质</a:t>
            </a:r>
            <a:endParaRPr kumimoji="0" lang="en-US" altLang="zh-CN" sz="2800" b="1" dirty="0">
              <a:latin typeface="+mn-ea"/>
            </a:endParaRPr>
          </a:p>
          <a:p>
            <a:pPr lvl="1" eaLnBrk="1" hangingPunct="1">
              <a:lnSpc>
                <a:spcPct val="120000"/>
              </a:lnSpc>
            </a:pPr>
            <a:r>
              <a:rPr kumimoji="0" lang="zh-CN" altLang="en-US" sz="2400" b="1" dirty="0">
                <a:latin typeface="+mn-ea"/>
              </a:rPr>
              <a:t>存在</a:t>
            </a:r>
            <a:r>
              <a:rPr kumimoji="0" lang="en-US" altLang="zh-CN" sz="2400" b="1" i="1" dirty="0" err="1">
                <a:latin typeface="+mn-ea"/>
              </a:rPr>
              <a:t>v</a:t>
            </a:r>
            <a:r>
              <a:rPr kumimoji="0" lang="en-US" altLang="zh-CN" sz="2400" b="1" baseline="-30000" dirty="0" err="1">
                <a:latin typeface="+mn-ea"/>
              </a:rPr>
              <a:t>i</a:t>
            </a:r>
            <a:r>
              <a:rPr kumimoji="0" lang="en-US" altLang="zh-CN" sz="2400" b="1" dirty="0" err="1">
                <a:latin typeface="+mn-ea"/>
                <a:sym typeface="Symbol" charset="2"/>
              </a:rPr>
              <a:t></a:t>
            </a:r>
            <a:r>
              <a:rPr kumimoji="0" lang="en-US" altLang="zh-CN" sz="2400" b="1" dirty="0" err="1">
                <a:latin typeface="+mn-ea"/>
              </a:rPr>
              <a:t>V</a:t>
            </a:r>
            <a:r>
              <a:rPr kumimoji="0" lang="en-US" altLang="zh-CN" sz="2400" b="1" dirty="0">
                <a:latin typeface="+mn-ea"/>
              </a:rPr>
              <a:t>, </a:t>
            </a:r>
            <a:r>
              <a:rPr kumimoji="0" lang="zh-CN" altLang="en-US" sz="2400" b="1" dirty="0">
                <a:latin typeface="+mn-ea"/>
              </a:rPr>
              <a:t>使得</a:t>
            </a:r>
            <a:r>
              <a:rPr kumimoji="0" lang="en-US" altLang="zh-CN" sz="2400" b="1" i="1" dirty="0">
                <a:latin typeface="+mn-ea"/>
              </a:rPr>
              <a:t>v</a:t>
            </a:r>
            <a:r>
              <a:rPr kumimoji="0" lang="en-US" altLang="zh-CN" sz="2400" b="1" baseline="-30000" dirty="0">
                <a:latin typeface="+mn-ea"/>
              </a:rPr>
              <a:t>i-1</a:t>
            </a:r>
            <a:r>
              <a:rPr kumimoji="0" lang="zh-CN" altLang="en-US" sz="2400" b="1" dirty="0">
                <a:latin typeface="+mn-ea"/>
              </a:rPr>
              <a:t>和</a:t>
            </a:r>
            <a:r>
              <a:rPr kumimoji="0" lang="en-US" altLang="zh-CN" sz="2400" b="1" i="1" dirty="0">
                <a:latin typeface="+mn-ea"/>
              </a:rPr>
              <a:t>v</a:t>
            </a:r>
            <a:r>
              <a:rPr kumimoji="0" lang="en-US" altLang="zh-CN" sz="2400" b="1" baseline="-30000" dirty="0">
                <a:latin typeface="+mn-ea"/>
              </a:rPr>
              <a:t>i</a:t>
            </a:r>
            <a:r>
              <a:rPr kumimoji="0" lang="zh-CN" altLang="en-US" sz="2400" b="1" dirty="0">
                <a:latin typeface="+mn-ea"/>
              </a:rPr>
              <a:t>分别是</a:t>
            </a:r>
            <a:r>
              <a:rPr kumimoji="0" lang="en-US" altLang="zh-CN" sz="2400" b="1" dirty="0" err="1">
                <a:latin typeface="+mn-ea"/>
              </a:rPr>
              <a:t>e</a:t>
            </a:r>
            <a:r>
              <a:rPr kumimoji="0" lang="en-US" altLang="zh-CN" sz="2400" b="1" baseline="-25000" dirty="0" err="1">
                <a:latin typeface="+mn-ea"/>
              </a:rPr>
              <a:t>i</a:t>
            </a:r>
            <a:r>
              <a:rPr kumimoji="0" lang="zh-CN" altLang="en-US" sz="2400" b="1" dirty="0">
                <a:latin typeface="+mn-ea"/>
              </a:rPr>
              <a:t>的起点和终点</a:t>
            </a:r>
            <a:r>
              <a:rPr kumimoji="0" lang="en-US" altLang="zh-CN" sz="2400" b="1" dirty="0">
                <a:latin typeface="+mn-ea"/>
              </a:rPr>
              <a:t> (1</a:t>
            </a:r>
            <a:r>
              <a:rPr kumimoji="0" lang="en-US" altLang="zh-CN" sz="2400" b="1" dirty="0">
                <a:latin typeface="+mn-ea"/>
                <a:sym typeface="Symbol" charset="2"/>
              </a:rPr>
              <a:t></a:t>
            </a:r>
            <a:r>
              <a:rPr kumimoji="0" lang="en-US" altLang="zh-CN" sz="2400" b="1" dirty="0">
                <a:latin typeface="+mn-ea"/>
              </a:rPr>
              <a:t>i</a:t>
            </a:r>
            <a:r>
              <a:rPr kumimoji="0" lang="en-US" altLang="zh-CN" sz="2400" b="1" dirty="0">
                <a:latin typeface="+mn-ea"/>
                <a:sym typeface="Symbol" charset="2"/>
              </a:rPr>
              <a:t></a:t>
            </a:r>
            <a:r>
              <a:rPr kumimoji="0" lang="en-US" altLang="zh-CN" sz="2400" b="1" dirty="0">
                <a:latin typeface="+mn-ea"/>
              </a:rPr>
              <a:t>n)</a:t>
            </a:r>
            <a:r>
              <a:rPr kumimoji="0" lang="zh-CN" altLang="en-US" sz="2400" b="1" dirty="0">
                <a:latin typeface="+mn-ea"/>
              </a:rPr>
              <a:t>。</a:t>
            </a:r>
            <a:endParaRPr kumimoji="0" lang="en-US" altLang="zh-CN" sz="2400" b="1" dirty="0">
              <a:latin typeface="+mn-ea"/>
            </a:endParaRPr>
          </a:p>
          <a:p>
            <a:pPr eaLnBrk="1" hangingPunct="1">
              <a:lnSpc>
                <a:spcPct val="120000"/>
              </a:lnSpc>
            </a:pPr>
            <a:r>
              <a:rPr kumimoji="0" lang="zh-CN" altLang="en-US" sz="2800" b="1" dirty="0">
                <a:latin typeface="+mn-ea"/>
              </a:rPr>
              <a:t>相关点</a:t>
            </a:r>
            <a:endParaRPr kumimoji="0" lang="en-US" altLang="zh-CN" sz="2800" b="1" dirty="0">
              <a:latin typeface="+mn-ea"/>
            </a:endParaRPr>
          </a:p>
          <a:p>
            <a:pPr lvl="1" eaLnBrk="1" hangingPunct="1">
              <a:lnSpc>
                <a:spcPct val="120000"/>
              </a:lnSpc>
            </a:pPr>
            <a:r>
              <a:rPr kumimoji="0" lang="zh-CN" altLang="en-US" sz="2400" b="1" dirty="0">
                <a:latin typeface="+mn-ea"/>
              </a:rPr>
              <a:t>不必区分多重边时，可以用相应顶点的序列表示通路。</a:t>
            </a:r>
            <a:endParaRPr kumimoji="0" lang="en-US" altLang="zh-CN" sz="2400" b="1" dirty="0">
              <a:latin typeface="+mn-ea"/>
            </a:endParaRPr>
          </a:p>
          <a:p>
            <a:pPr lvl="1" eaLnBrk="1" hangingPunct="1">
              <a:lnSpc>
                <a:spcPct val="120000"/>
              </a:lnSpc>
            </a:pPr>
            <a:r>
              <a:rPr kumimoji="0" lang="zh-CN" altLang="en-US" sz="2400" b="1" dirty="0">
                <a:latin typeface="+mn-ea"/>
              </a:rPr>
              <a:t>长度为</a:t>
            </a:r>
            <a:r>
              <a:rPr kumimoji="0" lang="en-US" altLang="zh-CN" sz="2400" b="1" dirty="0">
                <a:solidFill>
                  <a:srgbClr val="FF0000"/>
                </a:solidFill>
                <a:latin typeface="+mn-ea"/>
              </a:rPr>
              <a:t>0</a:t>
            </a:r>
            <a:r>
              <a:rPr kumimoji="0" lang="zh-CN" altLang="en-US" sz="2400" b="1" dirty="0">
                <a:latin typeface="+mn-ea"/>
              </a:rPr>
              <a:t>的通路由单个顶点组成。</a:t>
            </a:r>
            <a:endParaRPr kumimoji="0" lang="en-US" altLang="zh-CN" sz="2400" b="1" dirty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+mn-ea"/>
              </a:rPr>
              <a:t>回路</a:t>
            </a:r>
            <a:r>
              <a:rPr lang="zh-CN" altLang="en-US" sz="2400" dirty="0">
                <a:latin typeface="+mn-ea"/>
              </a:rPr>
              <a:t>：起点与终点相同，长度大于</a:t>
            </a:r>
            <a:r>
              <a:rPr lang="en-US" altLang="zh-CN" sz="2400" dirty="0">
                <a:latin typeface="+mn-ea"/>
              </a:rPr>
              <a:t>0</a:t>
            </a:r>
            <a:r>
              <a:rPr lang="zh-CN" altLang="en-US" sz="2400" dirty="0">
                <a:latin typeface="+mn-ea"/>
              </a:rPr>
              <a:t>。</a:t>
            </a:r>
          </a:p>
          <a:p>
            <a:pPr lvl="1" eaLnBrk="1" hangingPunct="1">
              <a:lnSpc>
                <a:spcPct val="120000"/>
              </a:lnSpc>
            </a:pPr>
            <a:r>
              <a:rPr kumimoji="0" lang="zh-CN" altLang="en-US" sz="2400" b="1" dirty="0">
                <a:solidFill>
                  <a:srgbClr val="FF0000"/>
                </a:solidFill>
                <a:latin typeface="+mn-ea"/>
              </a:rPr>
              <a:t>简单通路</a:t>
            </a:r>
            <a:r>
              <a:rPr kumimoji="0" lang="zh-CN" altLang="en-US" sz="2400" b="1" dirty="0">
                <a:latin typeface="+mn-ea"/>
              </a:rPr>
              <a:t>：</a:t>
            </a:r>
            <a:r>
              <a:rPr kumimoji="0" lang="en-US" altLang="zh-CN" sz="2400" b="1" dirty="0">
                <a:latin typeface="+mn-ea"/>
              </a:rPr>
              <a:t> </a:t>
            </a:r>
            <a:r>
              <a:rPr kumimoji="0" lang="zh-CN" altLang="en-US" sz="2400" b="1" dirty="0">
                <a:latin typeface="+mn-ea"/>
              </a:rPr>
              <a:t>边不重复，即，</a:t>
            </a:r>
            <a:r>
              <a:rPr kumimoji="0" lang="zh-CN" altLang="en-US" sz="2400" b="1" dirty="0">
                <a:latin typeface="+mn-ea"/>
                <a:sym typeface="Symbol" charset="2"/>
              </a:rPr>
              <a:t></a:t>
            </a:r>
            <a:r>
              <a:rPr kumimoji="0" lang="en-US" altLang="zh-CN" sz="2400" b="1" dirty="0" err="1">
                <a:latin typeface="+mn-ea"/>
              </a:rPr>
              <a:t>i</a:t>
            </a:r>
            <a:r>
              <a:rPr kumimoji="0" lang="en-US" altLang="zh-CN" sz="2400" b="1" dirty="0">
                <a:latin typeface="+mn-ea"/>
              </a:rPr>
              <a:t>, j, </a:t>
            </a:r>
            <a:r>
              <a:rPr kumimoji="0" lang="en-US" altLang="zh-CN" sz="2400" b="1" dirty="0" err="1">
                <a:latin typeface="+mn-ea"/>
              </a:rPr>
              <a:t>i</a:t>
            </a:r>
            <a:r>
              <a:rPr kumimoji="0" lang="en-US" altLang="zh-CN" sz="2400" b="1" dirty="0" err="1">
                <a:latin typeface="+mn-ea"/>
                <a:sym typeface="Symbol" charset="2"/>
              </a:rPr>
              <a:t></a:t>
            </a:r>
            <a:r>
              <a:rPr kumimoji="0" lang="en-US" altLang="zh-CN" sz="2400" b="1" dirty="0" err="1">
                <a:latin typeface="+mn-ea"/>
              </a:rPr>
              <a:t>j</a:t>
            </a:r>
            <a:r>
              <a:rPr kumimoji="0" lang="en-US" altLang="zh-CN" sz="2400" b="1" dirty="0">
                <a:latin typeface="+mn-ea"/>
              </a:rPr>
              <a:t> </a:t>
            </a:r>
            <a:r>
              <a:rPr kumimoji="0" lang="en-US" altLang="zh-CN" sz="2400" b="1" dirty="0">
                <a:latin typeface="+mn-ea"/>
                <a:sym typeface="Symbol" charset="2"/>
              </a:rPr>
              <a:t></a:t>
            </a:r>
            <a:r>
              <a:rPr kumimoji="0" lang="en-US" altLang="zh-CN" sz="2400" b="1" dirty="0">
                <a:latin typeface="+mn-ea"/>
              </a:rPr>
              <a:t> </a:t>
            </a:r>
            <a:r>
              <a:rPr kumimoji="0" lang="en-US" altLang="zh-CN" sz="2400" b="1" dirty="0" err="1">
                <a:latin typeface="+mn-ea"/>
              </a:rPr>
              <a:t>e</a:t>
            </a:r>
            <a:r>
              <a:rPr kumimoji="0" lang="en-US" altLang="zh-CN" sz="2400" b="1" baseline="-30000" dirty="0" err="1">
                <a:latin typeface="+mn-ea"/>
              </a:rPr>
              <a:t>i</a:t>
            </a:r>
            <a:r>
              <a:rPr kumimoji="0" lang="en-US" altLang="zh-CN" sz="2400" b="1" dirty="0" err="1">
                <a:latin typeface="+mn-ea"/>
                <a:sym typeface="Symbol" charset="2"/>
              </a:rPr>
              <a:t></a:t>
            </a:r>
            <a:r>
              <a:rPr kumimoji="0" lang="en-US" altLang="zh-CN" sz="2400" b="1" dirty="0" err="1">
                <a:latin typeface="+mn-ea"/>
              </a:rPr>
              <a:t>e</a:t>
            </a:r>
            <a:r>
              <a:rPr kumimoji="0" lang="en-US" altLang="zh-CN" sz="2400" b="1" baseline="-30000" dirty="0" err="1">
                <a:latin typeface="+mn-ea"/>
              </a:rPr>
              <a:t>j</a:t>
            </a:r>
            <a:endParaRPr kumimoji="0" lang="en-US" altLang="zh-CN" sz="2400" b="1" baseline="-30000" dirty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+mn-ea"/>
              </a:rPr>
              <a:t>初级通路</a:t>
            </a:r>
            <a:r>
              <a:rPr lang="zh-CN" altLang="en-US" sz="2400" dirty="0">
                <a:latin typeface="+mn-ea"/>
              </a:rPr>
              <a:t>：点不重复</a:t>
            </a:r>
            <a:endParaRPr lang="en-US" altLang="zh-CN" sz="2400" dirty="0">
              <a:latin typeface="+mn-ea"/>
            </a:endParaRPr>
          </a:p>
        </p:txBody>
      </p:sp>
      <p:sp>
        <p:nvSpPr>
          <p:cNvPr id="10244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145D60A4-F484-2B40-A901-25B79AAC0BBC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CN" altLang="en-US" dirty="0"/>
              <a:t>通路的定义（有向图）</a:t>
            </a:r>
          </a:p>
        </p:txBody>
      </p:sp>
    </p:spTree>
    <p:extLst>
      <p:ext uri="{BB962C8B-B14F-4D97-AF65-F5344CB8AC3E}">
        <p14:creationId xmlns:p14="http://schemas.microsoft.com/office/powerpoint/2010/main" val="7725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280579" y="4253517"/>
            <a:ext cx="7056784" cy="1944688"/>
          </a:xfrm>
        </p:spPr>
        <p:txBody>
          <a:bodyPr/>
          <a:lstStyle/>
          <a:p>
            <a:pPr eaLnBrk="1" hangingPunct="1"/>
            <a:r>
              <a:rPr kumimoji="0" lang="zh-CN" altLang="en-US" sz="2800" b="1" dirty="0">
                <a:latin typeface="+mn-ea"/>
              </a:rPr>
              <a:t>简单通路：</a:t>
            </a:r>
            <a:r>
              <a:rPr lang="en-US" altLang="zh-CN" sz="2800" b="1" i="1" dirty="0">
                <a:latin typeface="+mn-ea"/>
              </a:rPr>
              <a:t>v</a:t>
            </a:r>
            <a:r>
              <a:rPr lang="en-US" altLang="zh-CN" sz="2800" b="1" baseline="-25000" dirty="0">
                <a:latin typeface="+mn-ea"/>
              </a:rPr>
              <a:t>1</a:t>
            </a:r>
            <a:r>
              <a:rPr kumimoji="0" lang="en-US" altLang="zh-CN" sz="2800" b="1" dirty="0">
                <a:latin typeface="+mn-ea"/>
              </a:rPr>
              <a:t>, </a:t>
            </a:r>
            <a:r>
              <a:rPr lang="en-US" altLang="zh-CN" sz="2800" b="1" i="1" dirty="0">
                <a:latin typeface="+mn-ea"/>
              </a:rPr>
              <a:t>v</a:t>
            </a:r>
            <a:r>
              <a:rPr lang="en-US" altLang="zh-CN" sz="2800" b="1" baseline="-25000" dirty="0">
                <a:latin typeface="+mn-ea"/>
              </a:rPr>
              <a:t>4</a:t>
            </a:r>
            <a:r>
              <a:rPr kumimoji="0" lang="en-US" altLang="zh-CN" sz="2800" b="1" dirty="0">
                <a:latin typeface="+mn-ea"/>
              </a:rPr>
              <a:t>, </a:t>
            </a:r>
            <a:r>
              <a:rPr lang="en-US" altLang="zh-CN" sz="2800" b="1" i="1" dirty="0">
                <a:latin typeface="+mn-ea"/>
              </a:rPr>
              <a:t>v</a:t>
            </a:r>
            <a:r>
              <a:rPr lang="en-US" altLang="zh-CN" sz="2800" b="1" baseline="-25000" dirty="0">
                <a:latin typeface="+mn-ea"/>
              </a:rPr>
              <a:t>2</a:t>
            </a:r>
            <a:r>
              <a:rPr kumimoji="0" lang="en-US" altLang="zh-CN" sz="2800" b="1" dirty="0">
                <a:latin typeface="+mn-ea"/>
              </a:rPr>
              <a:t>, </a:t>
            </a:r>
            <a:r>
              <a:rPr lang="en-US" altLang="zh-CN" sz="2800" b="1" i="1" dirty="0">
                <a:latin typeface="+mn-ea"/>
              </a:rPr>
              <a:t>v</a:t>
            </a:r>
            <a:r>
              <a:rPr lang="en-US" altLang="zh-CN" sz="2800" b="1" baseline="-25000" dirty="0">
                <a:latin typeface="+mn-ea"/>
              </a:rPr>
              <a:t>3</a:t>
            </a:r>
            <a:r>
              <a:rPr kumimoji="0" lang="zh-CN" altLang="en-US" sz="2800" b="1" dirty="0">
                <a:latin typeface="+mn-ea"/>
              </a:rPr>
              <a:t>。</a:t>
            </a:r>
            <a:r>
              <a:rPr kumimoji="0" lang="en-US" altLang="zh-CN" sz="2800" b="1" dirty="0">
                <a:latin typeface="+mn-ea"/>
              </a:rPr>
              <a:t> </a:t>
            </a:r>
            <a:r>
              <a:rPr kumimoji="0" lang="zh-CN" altLang="en-US" sz="2800" b="1" dirty="0">
                <a:latin typeface="+mn-ea"/>
              </a:rPr>
              <a:t>长度为</a:t>
            </a:r>
            <a:r>
              <a:rPr kumimoji="0" lang="en-US" altLang="zh-CN" sz="2800" b="1" dirty="0">
                <a:latin typeface="+mn-ea"/>
              </a:rPr>
              <a:t>3</a:t>
            </a:r>
            <a:r>
              <a:rPr kumimoji="0" lang="zh-CN" altLang="en-US" sz="2800" b="1" dirty="0">
                <a:latin typeface="+mn-ea"/>
              </a:rPr>
              <a:t>。</a:t>
            </a:r>
          </a:p>
          <a:p>
            <a:pPr eaLnBrk="1" hangingPunct="1"/>
            <a:r>
              <a:rPr kumimoji="0" lang="zh-CN" altLang="en-US" sz="2800" b="1" dirty="0">
                <a:latin typeface="+mn-ea"/>
              </a:rPr>
              <a:t>回路：</a:t>
            </a:r>
            <a:r>
              <a:rPr lang="en-US" altLang="zh-CN" sz="2800" b="1" dirty="0">
                <a:latin typeface="+mn-ea"/>
              </a:rPr>
              <a:t> </a:t>
            </a:r>
            <a:r>
              <a:rPr lang="en-US" altLang="zh-CN" sz="2800" b="1" i="1" dirty="0">
                <a:latin typeface="+mn-ea"/>
              </a:rPr>
              <a:t>v</a:t>
            </a:r>
            <a:r>
              <a:rPr lang="en-US" altLang="zh-CN" sz="2800" b="1" baseline="-25000" dirty="0">
                <a:latin typeface="+mn-ea"/>
              </a:rPr>
              <a:t>2</a:t>
            </a:r>
            <a:r>
              <a:rPr kumimoji="0" lang="en-US" altLang="zh-CN" sz="2800" b="1" dirty="0">
                <a:latin typeface="+mn-ea"/>
              </a:rPr>
              <a:t>, </a:t>
            </a:r>
            <a:r>
              <a:rPr lang="en-US" altLang="zh-CN" sz="2800" b="1" i="1" dirty="0">
                <a:latin typeface="+mn-ea"/>
              </a:rPr>
              <a:t>v</a:t>
            </a:r>
            <a:r>
              <a:rPr lang="en-US" altLang="zh-CN" sz="2800" b="1" baseline="-25000" dirty="0">
                <a:latin typeface="+mn-ea"/>
              </a:rPr>
              <a:t>1</a:t>
            </a:r>
            <a:r>
              <a:rPr kumimoji="0" lang="en-US" altLang="zh-CN" sz="2800" b="1" dirty="0">
                <a:latin typeface="+mn-ea"/>
              </a:rPr>
              <a:t>, </a:t>
            </a:r>
            <a:r>
              <a:rPr lang="en-US" altLang="zh-CN" sz="2800" b="1" i="1" dirty="0">
                <a:latin typeface="+mn-ea"/>
              </a:rPr>
              <a:t>v</a:t>
            </a:r>
            <a:r>
              <a:rPr lang="en-US" altLang="zh-CN" sz="2800" b="1" baseline="-25000" dirty="0">
                <a:latin typeface="+mn-ea"/>
              </a:rPr>
              <a:t>4</a:t>
            </a:r>
            <a:r>
              <a:rPr kumimoji="0" lang="en-US" altLang="zh-CN" sz="2800" b="1" dirty="0">
                <a:latin typeface="+mn-ea"/>
              </a:rPr>
              <a:t>, </a:t>
            </a:r>
            <a:r>
              <a:rPr lang="en-US" altLang="zh-CN" sz="2800" b="1" i="1" dirty="0">
                <a:latin typeface="+mn-ea"/>
              </a:rPr>
              <a:t>v</a:t>
            </a:r>
            <a:r>
              <a:rPr lang="en-US" altLang="zh-CN" sz="2800" b="1" baseline="-25000" dirty="0">
                <a:latin typeface="+mn-ea"/>
              </a:rPr>
              <a:t>2</a:t>
            </a:r>
            <a:r>
              <a:rPr kumimoji="0" lang="zh-CN" altLang="en-US" sz="2800" b="1" dirty="0">
                <a:latin typeface="+mn-ea"/>
              </a:rPr>
              <a:t>。长度为</a:t>
            </a:r>
            <a:r>
              <a:rPr kumimoji="0" lang="en-US" altLang="zh-CN" sz="2800" b="1" dirty="0">
                <a:latin typeface="+mn-ea"/>
              </a:rPr>
              <a:t>3</a:t>
            </a:r>
            <a:r>
              <a:rPr kumimoji="0" lang="zh-CN" altLang="en-US" sz="2800" b="1" dirty="0">
                <a:latin typeface="+mn-ea"/>
              </a:rPr>
              <a:t>。</a:t>
            </a:r>
          </a:p>
          <a:p>
            <a:pPr eaLnBrk="1" hangingPunct="1"/>
            <a:r>
              <a:rPr kumimoji="0" lang="zh-CN" altLang="en-US" sz="2800" b="1" dirty="0">
                <a:latin typeface="+mn-ea"/>
              </a:rPr>
              <a:t>通路：</a:t>
            </a:r>
            <a:r>
              <a:rPr lang="en-US" altLang="zh-CN" sz="2800" b="1" dirty="0">
                <a:latin typeface="+mn-ea"/>
              </a:rPr>
              <a:t> </a:t>
            </a:r>
            <a:r>
              <a:rPr lang="en-US" altLang="zh-CN" sz="2800" b="1" i="1" dirty="0">
                <a:latin typeface="+mn-ea"/>
              </a:rPr>
              <a:t>v</a:t>
            </a:r>
            <a:r>
              <a:rPr lang="en-US" altLang="zh-CN" sz="2800" b="1" baseline="-25000" dirty="0">
                <a:latin typeface="+mn-ea"/>
              </a:rPr>
              <a:t>2</a:t>
            </a:r>
            <a:r>
              <a:rPr kumimoji="0" lang="en-US" altLang="zh-CN" sz="2800" b="1" dirty="0">
                <a:latin typeface="+mn-ea"/>
              </a:rPr>
              <a:t>, </a:t>
            </a:r>
            <a:r>
              <a:rPr lang="en-US" altLang="zh-CN" sz="2800" b="1" i="1" dirty="0">
                <a:latin typeface="+mn-ea"/>
              </a:rPr>
              <a:t>v</a:t>
            </a:r>
            <a:r>
              <a:rPr lang="en-US" altLang="zh-CN" sz="2800" b="1" baseline="-25000" dirty="0">
                <a:latin typeface="+mn-ea"/>
              </a:rPr>
              <a:t>3</a:t>
            </a:r>
            <a:r>
              <a:rPr kumimoji="0" lang="en-US" altLang="zh-CN" sz="2800" b="1" dirty="0">
                <a:latin typeface="+mn-ea"/>
              </a:rPr>
              <a:t>, </a:t>
            </a:r>
            <a:r>
              <a:rPr lang="en-US" altLang="zh-CN" sz="2800" b="1" i="1" dirty="0">
                <a:latin typeface="+mn-ea"/>
              </a:rPr>
              <a:t>v</a:t>
            </a:r>
            <a:r>
              <a:rPr lang="en-US" altLang="zh-CN" sz="2800" b="1" baseline="-25000" dirty="0">
                <a:latin typeface="+mn-ea"/>
              </a:rPr>
              <a:t>1</a:t>
            </a:r>
            <a:r>
              <a:rPr kumimoji="0" lang="en-US" altLang="zh-CN" sz="2800" b="1" dirty="0">
                <a:latin typeface="+mn-ea"/>
              </a:rPr>
              <a:t>, </a:t>
            </a:r>
            <a:r>
              <a:rPr lang="en-US" altLang="zh-CN" sz="2800" b="1" i="1" dirty="0">
                <a:latin typeface="+mn-ea"/>
              </a:rPr>
              <a:t>v</a:t>
            </a:r>
            <a:r>
              <a:rPr lang="en-US" altLang="zh-CN" sz="2800" b="1" baseline="-25000" dirty="0">
                <a:latin typeface="+mn-ea"/>
              </a:rPr>
              <a:t>4</a:t>
            </a:r>
            <a:r>
              <a:rPr kumimoji="0" lang="en-US" altLang="zh-CN" sz="2800" b="1" dirty="0">
                <a:latin typeface="+mn-ea"/>
              </a:rPr>
              <a:t>, </a:t>
            </a:r>
            <a:r>
              <a:rPr lang="en-US" altLang="zh-CN" sz="2800" b="1" i="1" dirty="0">
                <a:latin typeface="+mn-ea"/>
              </a:rPr>
              <a:t>v</a:t>
            </a:r>
            <a:r>
              <a:rPr lang="en-US" altLang="zh-CN" sz="2800" b="1" baseline="-25000" dirty="0">
                <a:latin typeface="+mn-ea"/>
              </a:rPr>
              <a:t>2</a:t>
            </a:r>
            <a:r>
              <a:rPr kumimoji="0" lang="en-US" altLang="zh-CN" sz="2800" b="1" dirty="0">
                <a:latin typeface="+mn-ea"/>
              </a:rPr>
              <a:t>, </a:t>
            </a:r>
            <a:r>
              <a:rPr lang="en-US" altLang="zh-CN" sz="2800" b="1" i="1" dirty="0">
                <a:latin typeface="+mn-ea"/>
              </a:rPr>
              <a:t>v</a:t>
            </a:r>
            <a:r>
              <a:rPr lang="en-US" altLang="zh-CN" sz="2800" b="1" baseline="-25000" dirty="0">
                <a:latin typeface="+mn-ea"/>
              </a:rPr>
              <a:t>3 </a:t>
            </a:r>
            <a:r>
              <a:rPr kumimoji="0" lang="zh-CN" altLang="en-US" sz="2800" b="1" dirty="0">
                <a:latin typeface="+mn-ea"/>
              </a:rPr>
              <a:t>。</a:t>
            </a:r>
            <a:r>
              <a:rPr kumimoji="0" lang="en-US" altLang="zh-CN" sz="2800" b="1" dirty="0">
                <a:latin typeface="+mn-ea"/>
              </a:rPr>
              <a:t> </a:t>
            </a:r>
            <a:r>
              <a:rPr kumimoji="0" lang="zh-CN" altLang="en-US" sz="2800" b="1" dirty="0">
                <a:latin typeface="+mn-ea"/>
              </a:rPr>
              <a:t>长度为</a:t>
            </a:r>
            <a:r>
              <a:rPr kumimoji="0" lang="en-US" altLang="zh-CN" sz="2800" b="1" dirty="0">
                <a:latin typeface="+mn-ea"/>
              </a:rPr>
              <a:t>5</a:t>
            </a:r>
            <a:r>
              <a:rPr kumimoji="0" lang="zh-CN" altLang="en-US" sz="2800" b="1" dirty="0">
                <a:latin typeface="+mn-ea"/>
              </a:rPr>
              <a:t>。</a:t>
            </a:r>
            <a:endParaRPr kumimoji="0" lang="en-US" altLang="zh-CN" sz="2800" b="1" dirty="0">
              <a:latin typeface="+mn-ea"/>
            </a:endParaRPr>
          </a:p>
        </p:txBody>
      </p:sp>
      <p:sp>
        <p:nvSpPr>
          <p:cNvPr id="11268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4B079790-7840-E840-A797-F5521BC71F6A}" type="slidenum">
              <a:rPr lang="en-US" altLang="zh-CN"/>
              <a:pPr/>
              <a:t>7</a:t>
            </a:fld>
            <a:endParaRPr lang="en-US" altLang="zh-CN"/>
          </a:p>
        </p:txBody>
      </p:sp>
      <p:grpSp>
        <p:nvGrpSpPr>
          <p:cNvPr id="11269" name="组合 28"/>
          <p:cNvGrpSpPr>
            <a:grpSpLocks/>
          </p:cNvGrpSpPr>
          <p:nvPr/>
        </p:nvGrpSpPr>
        <p:grpSpPr bwMode="auto">
          <a:xfrm>
            <a:off x="2843808" y="1516698"/>
            <a:ext cx="2232025" cy="2609850"/>
            <a:chOff x="827584" y="2274934"/>
            <a:chExt cx="3093270" cy="3604992"/>
          </a:xfrm>
        </p:grpSpPr>
        <p:grpSp>
          <p:nvGrpSpPr>
            <p:cNvPr id="11270" name="组合 26"/>
            <p:cNvGrpSpPr>
              <a:grpSpLocks/>
            </p:cNvGrpSpPr>
            <p:nvPr/>
          </p:nvGrpSpPr>
          <p:grpSpPr bwMode="auto">
            <a:xfrm>
              <a:off x="827584" y="2274934"/>
              <a:ext cx="3093270" cy="3604992"/>
              <a:chOff x="841605" y="1880883"/>
              <a:chExt cx="3394450" cy="4027814"/>
            </a:xfrm>
          </p:grpSpPr>
          <p:sp>
            <p:nvSpPr>
              <p:cNvPr id="11277" name="Line 6"/>
              <p:cNvSpPr>
                <a:spLocks noChangeShapeType="1"/>
              </p:cNvSpPr>
              <p:nvPr/>
            </p:nvSpPr>
            <p:spPr bwMode="auto">
              <a:xfrm>
                <a:off x="1170100" y="2769894"/>
                <a:ext cx="2212282" cy="1103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1278" name="Oval 7"/>
              <p:cNvSpPr>
                <a:spLocks noChangeArrowheads="1"/>
              </p:cNvSpPr>
              <p:nvPr/>
            </p:nvSpPr>
            <p:spPr bwMode="auto">
              <a:xfrm>
                <a:off x="977687" y="2696796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279" name="Oval 8"/>
              <p:cNvSpPr>
                <a:spLocks noChangeArrowheads="1"/>
              </p:cNvSpPr>
              <p:nvPr/>
            </p:nvSpPr>
            <p:spPr bwMode="auto">
              <a:xfrm>
                <a:off x="977687" y="5144055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280" name="Oval 9"/>
              <p:cNvSpPr>
                <a:spLocks noChangeArrowheads="1"/>
              </p:cNvSpPr>
              <p:nvPr/>
            </p:nvSpPr>
            <p:spPr bwMode="auto">
              <a:xfrm>
                <a:off x="3477702" y="2696796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281" name="Oval 10"/>
              <p:cNvSpPr>
                <a:spLocks noChangeArrowheads="1"/>
              </p:cNvSpPr>
              <p:nvPr/>
            </p:nvSpPr>
            <p:spPr bwMode="auto">
              <a:xfrm>
                <a:off x="3477702" y="5144055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282" name="Text Box 11"/>
              <p:cNvSpPr txBox="1">
                <a:spLocks noChangeArrowheads="1"/>
              </p:cNvSpPr>
              <p:nvPr/>
            </p:nvSpPr>
            <p:spPr bwMode="auto">
              <a:xfrm>
                <a:off x="967326" y="1880883"/>
                <a:ext cx="1052467" cy="807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i="1">
                    <a:latin typeface="Times New Roman" charset="0"/>
                  </a:rPr>
                  <a:t>v</a:t>
                </a:r>
                <a:r>
                  <a:rPr kumimoji="1" lang="en-US" altLang="zh-CN" sz="2800" b="1" baseline="-25000">
                    <a:latin typeface="Times New Roman" charset="0"/>
                  </a:rPr>
                  <a:t>1</a:t>
                </a:r>
              </a:p>
            </p:txBody>
          </p:sp>
          <p:sp>
            <p:nvSpPr>
              <p:cNvPr id="11283" name="Text Box 12"/>
              <p:cNvSpPr txBox="1">
                <a:spLocks noChangeArrowheads="1"/>
              </p:cNvSpPr>
              <p:nvPr/>
            </p:nvSpPr>
            <p:spPr bwMode="auto">
              <a:xfrm>
                <a:off x="3230292" y="1880883"/>
                <a:ext cx="1005763" cy="807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i="1">
                    <a:latin typeface="Times New Roman" charset="0"/>
                  </a:rPr>
                  <a:t>v</a:t>
                </a:r>
                <a:r>
                  <a:rPr kumimoji="1" lang="en-US" altLang="zh-CN" sz="2800" b="1" baseline="-25000">
                    <a:latin typeface="Times New Roman" charset="0"/>
                  </a:rPr>
                  <a:t>2</a:t>
                </a:r>
              </a:p>
            </p:txBody>
          </p:sp>
          <p:sp>
            <p:nvSpPr>
              <p:cNvPr id="11284" name="Text Box 13"/>
              <p:cNvSpPr txBox="1">
                <a:spLocks noChangeArrowheads="1"/>
              </p:cNvSpPr>
              <p:nvPr/>
            </p:nvSpPr>
            <p:spPr bwMode="auto">
              <a:xfrm>
                <a:off x="3477702" y="5077913"/>
                <a:ext cx="705022" cy="807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i="1">
                    <a:latin typeface="Times New Roman" charset="0"/>
                  </a:rPr>
                  <a:t>v</a:t>
                </a:r>
                <a:r>
                  <a:rPr kumimoji="1" lang="en-US" altLang="zh-CN" sz="2800" b="1" baseline="-25000">
                    <a:latin typeface="Times New Roman" charset="0"/>
                  </a:rPr>
                  <a:t>3</a:t>
                </a:r>
              </a:p>
            </p:txBody>
          </p:sp>
          <p:sp>
            <p:nvSpPr>
              <p:cNvPr id="11285" name="Text Box 14"/>
              <p:cNvSpPr txBox="1">
                <a:spLocks noChangeArrowheads="1"/>
              </p:cNvSpPr>
              <p:nvPr/>
            </p:nvSpPr>
            <p:spPr bwMode="auto">
              <a:xfrm>
                <a:off x="841605" y="5101197"/>
                <a:ext cx="705022" cy="807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i="1">
                    <a:latin typeface="Times New Roman" charset="0"/>
                  </a:rPr>
                  <a:t>v</a:t>
                </a:r>
                <a:r>
                  <a:rPr kumimoji="1" lang="en-US" altLang="zh-CN" sz="2800" b="1" baseline="-25000">
                    <a:latin typeface="Times New Roman" charset="0"/>
                  </a:rPr>
                  <a:t>4</a:t>
                </a:r>
              </a:p>
            </p:txBody>
          </p:sp>
        </p:grpSp>
        <p:sp>
          <p:nvSpPr>
            <p:cNvPr id="11271" name="Line 6"/>
            <p:cNvSpPr>
              <a:spLocks noChangeShapeType="1"/>
            </p:cNvSpPr>
            <p:nvPr/>
          </p:nvSpPr>
          <p:spPr bwMode="auto">
            <a:xfrm>
              <a:off x="1011664" y="3080495"/>
              <a:ext cx="2231044" cy="212681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1272" name="Line 6"/>
            <p:cNvSpPr>
              <a:spLocks noChangeShapeType="1"/>
            </p:cNvSpPr>
            <p:nvPr/>
          </p:nvSpPr>
          <p:spPr bwMode="auto">
            <a:xfrm flipH="1">
              <a:off x="1044870" y="3080494"/>
              <a:ext cx="2263456" cy="21792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1273" name="Line 6"/>
            <p:cNvSpPr>
              <a:spLocks noChangeShapeType="1"/>
            </p:cNvSpPr>
            <p:nvPr/>
          </p:nvSpPr>
          <p:spPr bwMode="auto">
            <a:xfrm flipH="1" flipV="1">
              <a:off x="1011664" y="3133689"/>
              <a:ext cx="0" cy="206236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1274" name="Line 6"/>
            <p:cNvSpPr>
              <a:spLocks noChangeShapeType="1"/>
            </p:cNvSpPr>
            <p:nvPr/>
          </p:nvSpPr>
          <p:spPr bwMode="auto">
            <a:xfrm flipH="1">
              <a:off x="1077283" y="5271758"/>
              <a:ext cx="22310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1275" name="任意多边形 13"/>
            <p:cNvSpPr>
              <a:spLocks/>
            </p:cNvSpPr>
            <p:nvPr/>
          </p:nvSpPr>
          <p:spPr bwMode="auto">
            <a:xfrm>
              <a:off x="3331992" y="3170080"/>
              <a:ext cx="529950" cy="1989218"/>
            </a:xfrm>
            <a:custGeom>
              <a:avLst/>
              <a:gdLst>
                <a:gd name="T0" fmla="*/ 1180 w 679076"/>
                <a:gd name="T1" fmla="*/ 0 h 2586318"/>
                <a:gd name="T2" fmla="*/ 9380 w 679076"/>
                <a:gd name="T3" fmla="*/ 23159 h 2586318"/>
                <a:gd name="T4" fmla="*/ 1366 w 679076"/>
                <a:gd name="T5" fmla="*/ 47664 h 2586318"/>
                <a:gd name="T6" fmla="*/ 1180 w 679076"/>
                <a:gd name="T7" fmla="*/ 47932 h 25863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9076"/>
                <a:gd name="T13" fmla="*/ 0 h 2586318"/>
                <a:gd name="T14" fmla="*/ 679076 w 679076"/>
                <a:gd name="T15" fmla="*/ 2586318 h 25863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9076" h="2586318">
                  <a:moveTo>
                    <a:pt x="85165" y="0"/>
                  </a:moveTo>
                  <a:cubicBezTo>
                    <a:pt x="379879" y="379879"/>
                    <a:pt x="674594" y="759759"/>
                    <a:pt x="676835" y="1156447"/>
                  </a:cubicBezTo>
                  <a:cubicBezTo>
                    <a:pt x="679076" y="1553135"/>
                    <a:pt x="197224" y="2173942"/>
                    <a:pt x="98612" y="2380130"/>
                  </a:cubicBezTo>
                  <a:cubicBezTo>
                    <a:pt x="0" y="2586318"/>
                    <a:pt x="42582" y="2489947"/>
                    <a:pt x="85165" y="2393577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miter lim="800000"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1276" name="任意多边形 14"/>
            <p:cNvSpPr>
              <a:spLocks/>
            </p:cNvSpPr>
            <p:nvPr/>
          </p:nvSpPr>
          <p:spPr bwMode="auto">
            <a:xfrm rot="10800000">
              <a:off x="3029243" y="3255762"/>
              <a:ext cx="292913" cy="1903535"/>
            </a:xfrm>
            <a:custGeom>
              <a:avLst/>
              <a:gdLst>
                <a:gd name="T0" fmla="*/ 0 w 679076"/>
                <a:gd name="T1" fmla="*/ 0 h 2586318"/>
                <a:gd name="T2" fmla="*/ 3 w 679076"/>
                <a:gd name="T3" fmla="*/ 12245 h 2586318"/>
                <a:gd name="T4" fmla="*/ 0 w 679076"/>
                <a:gd name="T5" fmla="*/ 25201 h 2586318"/>
                <a:gd name="T6" fmla="*/ 0 w 679076"/>
                <a:gd name="T7" fmla="*/ 25343 h 25863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9076"/>
                <a:gd name="T13" fmla="*/ 0 h 2586318"/>
                <a:gd name="T14" fmla="*/ 679076 w 679076"/>
                <a:gd name="T15" fmla="*/ 2586318 h 25863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9076" h="2586318">
                  <a:moveTo>
                    <a:pt x="85165" y="0"/>
                  </a:moveTo>
                  <a:cubicBezTo>
                    <a:pt x="379879" y="379879"/>
                    <a:pt x="674594" y="759759"/>
                    <a:pt x="676835" y="1156447"/>
                  </a:cubicBezTo>
                  <a:cubicBezTo>
                    <a:pt x="679076" y="1553135"/>
                    <a:pt x="197224" y="2173942"/>
                    <a:pt x="98612" y="2380130"/>
                  </a:cubicBezTo>
                  <a:cubicBezTo>
                    <a:pt x="0" y="2586318"/>
                    <a:pt x="42582" y="2489947"/>
                    <a:pt x="85165" y="2393577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miter lim="800000"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通路（举例）</a:t>
            </a:r>
          </a:p>
        </p:txBody>
      </p:sp>
    </p:spTree>
    <p:extLst>
      <p:ext uri="{BB962C8B-B14F-4D97-AF65-F5344CB8AC3E}">
        <p14:creationId xmlns:p14="http://schemas.microsoft.com/office/powerpoint/2010/main" val="1312197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87363" y="1809750"/>
            <a:ext cx="8135937" cy="4321175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  <a:spcBef>
                <a:spcPct val="60000"/>
              </a:spcBef>
            </a:pPr>
            <a:r>
              <a:rPr kumimoji="0" lang="zh-CN" altLang="en-US" sz="2800" b="1" dirty="0">
                <a:latin typeface="+mn-ea"/>
              </a:rPr>
              <a:t>设图</a:t>
            </a:r>
            <a:r>
              <a:rPr kumimoji="0" lang="en-US" altLang="zh-CN" sz="2800" b="1" i="1" dirty="0">
                <a:latin typeface="+mn-ea"/>
              </a:rPr>
              <a:t>G</a:t>
            </a:r>
            <a:r>
              <a:rPr kumimoji="0" lang="zh-CN" altLang="en-US" sz="2800" b="1" dirty="0">
                <a:latin typeface="+mn-ea"/>
              </a:rPr>
              <a:t>的邻接矩阵为</a:t>
            </a:r>
            <a:r>
              <a:rPr kumimoji="0" lang="en-US" altLang="zh-CN" sz="2800" b="1" i="1" dirty="0">
                <a:latin typeface="+mn-ea"/>
              </a:rPr>
              <a:t>A</a:t>
            </a:r>
            <a:endParaRPr kumimoji="0" lang="en-US" altLang="zh-CN" sz="2800" b="1" i="1" baseline="30000" dirty="0">
              <a:latin typeface="+mn-ea"/>
            </a:endParaRPr>
          </a:p>
          <a:p>
            <a:pPr lvl="1" algn="just" eaLnBrk="1" hangingPunct="1">
              <a:lnSpc>
                <a:spcPct val="120000"/>
              </a:lnSpc>
              <a:spcBef>
                <a:spcPct val="60000"/>
              </a:spcBef>
            </a:pPr>
            <a:r>
              <a:rPr kumimoji="0" lang="en-US" altLang="zh-CN" sz="2400" b="1" dirty="0">
                <a:latin typeface="+mn-ea"/>
                <a:sym typeface="Symbol" charset="2"/>
              </a:rPr>
              <a:t>(</a:t>
            </a:r>
            <a:r>
              <a:rPr kumimoji="0" lang="en-US" altLang="zh-CN" sz="2400" b="1" i="1" dirty="0" err="1">
                <a:latin typeface="+mn-ea"/>
                <a:sym typeface="Symbol" charset="2"/>
              </a:rPr>
              <a:t>A</a:t>
            </a:r>
            <a:r>
              <a:rPr kumimoji="0" lang="en-US" altLang="zh-CN" sz="2400" b="1" i="1" baseline="30000" dirty="0" err="1">
                <a:latin typeface="+mn-ea"/>
              </a:rPr>
              <a:t>k</a:t>
            </a:r>
            <a:r>
              <a:rPr kumimoji="0" lang="en-US" altLang="zh-CN" sz="2400" b="1" dirty="0">
                <a:latin typeface="+mn-ea"/>
              </a:rPr>
              <a:t>)</a:t>
            </a:r>
            <a:r>
              <a:rPr kumimoji="0" lang="en-US" altLang="zh-CN" sz="2400" b="1" baseline="-25000" dirty="0" err="1">
                <a:latin typeface="+mn-ea"/>
              </a:rPr>
              <a:t>i,j</a:t>
            </a:r>
            <a:r>
              <a:rPr kumimoji="0" lang="en-US" altLang="zh-CN" sz="2400" b="1" dirty="0">
                <a:latin typeface="+mn-ea"/>
              </a:rPr>
              <a:t>: </a:t>
            </a:r>
            <a:r>
              <a:rPr kumimoji="0" lang="en-US" altLang="zh-CN" sz="2400" b="1" i="1" dirty="0">
                <a:latin typeface="+mn-ea"/>
              </a:rPr>
              <a:t>v</a:t>
            </a:r>
            <a:r>
              <a:rPr kumimoji="0" lang="en-US" altLang="zh-CN" sz="2400" b="1" baseline="-30000" dirty="0">
                <a:latin typeface="+mn-ea"/>
              </a:rPr>
              <a:t>i</a:t>
            </a:r>
            <a:r>
              <a:rPr kumimoji="0" lang="zh-CN" altLang="en-US" sz="2400" b="1" dirty="0">
                <a:latin typeface="+mn-ea"/>
              </a:rPr>
              <a:t>到</a:t>
            </a:r>
            <a:r>
              <a:rPr kumimoji="0" lang="en-US" altLang="zh-CN" sz="2400" b="1" i="1" dirty="0" err="1">
                <a:latin typeface="+mn-ea"/>
              </a:rPr>
              <a:t>v</a:t>
            </a:r>
            <a:r>
              <a:rPr kumimoji="0" lang="en-US" altLang="zh-CN" sz="2400" b="1" baseline="-30000" dirty="0" err="1">
                <a:latin typeface="+mn-ea"/>
              </a:rPr>
              <a:t>j</a:t>
            </a:r>
            <a:r>
              <a:rPr kumimoji="0" lang="zh-CN" altLang="en-US" sz="2400" b="1" dirty="0">
                <a:latin typeface="+mn-ea"/>
              </a:rPr>
              <a:t>的长度为</a:t>
            </a:r>
            <a:r>
              <a:rPr kumimoji="0" lang="en-US" altLang="zh-CN" sz="2400" b="1" i="1" dirty="0">
                <a:latin typeface="+mn-ea"/>
              </a:rPr>
              <a:t>k</a:t>
            </a:r>
            <a:r>
              <a:rPr kumimoji="0" lang="zh-CN" altLang="en-US" sz="2400" b="1" dirty="0">
                <a:latin typeface="+mn-ea"/>
              </a:rPr>
              <a:t>的通路个数</a:t>
            </a:r>
            <a:endParaRPr kumimoji="0" lang="en-US" altLang="zh-CN" sz="2400" b="1" dirty="0">
              <a:latin typeface="+mn-ea"/>
            </a:endParaRPr>
          </a:p>
          <a:p>
            <a:pPr lvl="1" algn="just" eaLnBrk="1" hangingPunct="1">
              <a:lnSpc>
                <a:spcPct val="120000"/>
              </a:lnSpc>
              <a:spcBef>
                <a:spcPct val="60000"/>
              </a:spcBef>
            </a:pPr>
            <a:r>
              <a:rPr kumimoji="0" lang="en-US" altLang="zh-CN" sz="2400" b="1" dirty="0">
                <a:latin typeface="+mn-ea"/>
                <a:sym typeface="Symbol" charset="2"/>
              </a:rPr>
              <a:t>(</a:t>
            </a:r>
            <a:r>
              <a:rPr kumimoji="0" lang="en-US" altLang="zh-CN" sz="2400" b="1" i="1" dirty="0" err="1">
                <a:latin typeface="+mn-ea"/>
                <a:sym typeface="Symbol" charset="2"/>
              </a:rPr>
              <a:t>A</a:t>
            </a:r>
            <a:r>
              <a:rPr kumimoji="0" lang="en-US" altLang="zh-CN" sz="2400" b="1" i="1" baseline="30000" dirty="0" err="1">
                <a:latin typeface="+mn-ea"/>
              </a:rPr>
              <a:t>k</a:t>
            </a:r>
            <a:r>
              <a:rPr kumimoji="0" lang="en-US" altLang="zh-CN" sz="2400" b="1" dirty="0">
                <a:latin typeface="+mn-ea"/>
              </a:rPr>
              <a:t>)</a:t>
            </a:r>
            <a:r>
              <a:rPr kumimoji="0" lang="en-US" altLang="zh-CN" sz="2400" b="1" baseline="-25000" dirty="0" err="1">
                <a:latin typeface="+mn-ea"/>
              </a:rPr>
              <a:t>i,i</a:t>
            </a:r>
            <a:r>
              <a:rPr kumimoji="0" lang="en-US" altLang="zh-CN" sz="2400" b="1" dirty="0">
                <a:latin typeface="+mn-ea"/>
              </a:rPr>
              <a:t>: </a:t>
            </a:r>
            <a:r>
              <a:rPr kumimoji="0" lang="en-US" altLang="zh-CN" sz="2400" b="1" i="1" dirty="0">
                <a:solidFill>
                  <a:srgbClr val="FF0000"/>
                </a:solidFill>
                <a:latin typeface="+mn-ea"/>
              </a:rPr>
              <a:t>v</a:t>
            </a:r>
            <a:r>
              <a:rPr kumimoji="0" lang="en-US" altLang="zh-CN" sz="2400" b="1" baseline="-30000" dirty="0">
                <a:solidFill>
                  <a:srgbClr val="FF0000"/>
                </a:solidFill>
                <a:latin typeface="+mn-ea"/>
              </a:rPr>
              <a:t>i</a:t>
            </a:r>
            <a:r>
              <a:rPr kumimoji="0" lang="zh-CN" altLang="en-US" sz="2400" b="1" dirty="0">
                <a:solidFill>
                  <a:srgbClr val="FF0000"/>
                </a:solidFill>
                <a:latin typeface="+mn-ea"/>
              </a:rPr>
              <a:t>到</a:t>
            </a:r>
            <a:r>
              <a:rPr kumimoji="0" lang="en-US" altLang="zh-CN" sz="2400" b="1" i="1" dirty="0">
                <a:solidFill>
                  <a:srgbClr val="FF0000"/>
                </a:solidFill>
                <a:latin typeface="+mn-ea"/>
              </a:rPr>
              <a:t>v</a:t>
            </a:r>
            <a:r>
              <a:rPr kumimoji="0" lang="en-US" altLang="zh-CN" sz="2400" b="1" baseline="-30000" dirty="0">
                <a:solidFill>
                  <a:srgbClr val="FF0000"/>
                </a:solidFill>
                <a:latin typeface="+mn-ea"/>
              </a:rPr>
              <a:t>i</a:t>
            </a:r>
            <a:r>
              <a:rPr kumimoji="0" lang="zh-CN" altLang="en-US" sz="2400" b="1" dirty="0">
                <a:solidFill>
                  <a:srgbClr val="FF0000"/>
                </a:solidFill>
                <a:latin typeface="+mn-ea"/>
              </a:rPr>
              <a:t>的</a:t>
            </a:r>
            <a:r>
              <a:rPr kumimoji="0" lang="zh-CN" altLang="en-US" sz="2400" b="1" dirty="0">
                <a:latin typeface="+mn-ea"/>
              </a:rPr>
              <a:t>长度为</a:t>
            </a:r>
            <a:r>
              <a:rPr kumimoji="0" lang="en-US" altLang="zh-CN" sz="2400" b="1" i="1" dirty="0">
                <a:latin typeface="+mn-ea"/>
              </a:rPr>
              <a:t>k</a:t>
            </a:r>
            <a:r>
              <a:rPr kumimoji="0" lang="zh-CN" altLang="en-US" sz="2400" b="1" dirty="0">
                <a:latin typeface="+mn-ea"/>
              </a:rPr>
              <a:t>的回路个数</a:t>
            </a:r>
            <a:endParaRPr kumimoji="0" lang="en-US" altLang="zh-CN" sz="2400" b="1" dirty="0">
              <a:latin typeface="+mn-ea"/>
            </a:endParaRPr>
          </a:p>
          <a:p>
            <a:pPr algn="just" eaLnBrk="1" hangingPunct="1">
              <a:lnSpc>
                <a:spcPct val="120000"/>
              </a:lnSpc>
              <a:spcBef>
                <a:spcPct val="60000"/>
              </a:spcBef>
            </a:pPr>
            <a:r>
              <a:rPr kumimoji="0" lang="zh-CN" altLang="en-US" sz="2800" b="1" dirty="0">
                <a:latin typeface="+mn-ea"/>
              </a:rPr>
              <a:t>同构图的不变量：长度为</a:t>
            </a:r>
            <a:r>
              <a:rPr kumimoji="0" lang="en-US" altLang="zh-CN" sz="2800" b="1" i="1" dirty="0">
                <a:latin typeface="+mn-ea"/>
              </a:rPr>
              <a:t>k</a:t>
            </a:r>
            <a:r>
              <a:rPr kumimoji="0" lang="zh-CN" altLang="en-US" sz="2800" b="1" dirty="0">
                <a:latin typeface="+mn-ea"/>
              </a:rPr>
              <a:t>的回路的存在性。</a:t>
            </a:r>
            <a:endParaRPr kumimoji="0" lang="en-US" altLang="zh-CN" sz="2800" b="1" dirty="0">
              <a:latin typeface="+mn-ea"/>
            </a:endParaRPr>
          </a:p>
        </p:txBody>
      </p:sp>
      <p:sp>
        <p:nvSpPr>
          <p:cNvPr id="12292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CCCE7444-21BB-124F-85F0-A70C00C3FAF1}" type="slidenum">
              <a:rPr lang="en-US" altLang="zh-CN"/>
              <a:pPr/>
              <a:t>8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通路与同构</a:t>
            </a:r>
          </a:p>
        </p:txBody>
      </p:sp>
    </p:spTree>
    <p:extLst>
      <p:ext uri="{BB962C8B-B14F-4D97-AF65-F5344CB8AC3E}">
        <p14:creationId xmlns:p14="http://schemas.microsoft.com/office/powerpoint/2010/main" val="2626197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幻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6228D891-1F0C-5F4C-A62B-76C17075648E}" type="slidenum">
              <a:rPr lang="en-US" altLang="zh-CN"/>
              <a:pPr/>
              <a:t>9</a:t>
            </a:fld>
            <a:endParaRPr lang="en-US" altLang="zh-CN"/>
          </a:p>
        </p:txBody>
      </p:sp>
      <p:grpSp>
        <p:nvGrpSpPr>
          <p:cNvPr id="14340" name="组合 49"/>
          <p:cNvGrpSpPr>
            <a:grpSpLocks/>
          </p:cNvGrpSpPr>
          <p:nvPr/>
        </p:nvGrpSpPr>
        <p:grpSpPr bwMode="auto">
          <a:xfrm>
            <a:off x="2268538" y="1341438"/>
            <a:ext cx="2303462" cy="2735262"/>
            <a:chOff x="1619672" y="1844824"/>
            <a:chExt cx="2210416" cy="3010489"/>
          </a:xfrm>
        </p:grpSpPr>
        <p:sp>
          <p:nvSpPr>
            <p:cNvPr id="14397" name="Line 6"/>
            <p:cNvSpPr>
              <a:spLocks noChangeShapeType="1"/>
            </p:cNvSpPr>
            <p:nvPr/>
          </p:nvSpPr>
          <p:spPr bwMode="auto">
            <a:xfrm flipV="1">
              <a:off x="2040459" y="2367038"/>
              <a:ext cx="492259" cy="47981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398" name="Text Box 11"/>
            <p:cNvSpPr txBox="1">
              <a:spLocks noChangeArrowheads="1"/>
            </p:cNvSpPr>
            <p:nvPr/>
          </p:nvSpPr>
          <p:spPr bwMode="auto">
            <a:xfrm>
              <a:off x="1619672" y="2348880"/>
              <a:ext cx="554232" cy="490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i="1">
                  <a:latin typeface="Times New Roman" charset="0"/>
                </a:rPr>
                <a:t>u</a:t>
              </a:r>
              <a:r>
                <a:rPr kumimoji="1" lang="en-US" altLang="zh-CN" sz="2400" b="1" i="1" baseline="-25000">
                  <a:latin typeface="Times New Roman" charset="0"/>
                </a:rPr>
                <a:t>6</a:t>
              </a:r>
            </a:p>
          </p:txBody>
        </p:sp>
        <p:sp>
          <p:nvSpPr>
            <p:cNvPr id="14399" name="Line 6"/>
            <p:cNvSpPr>
              <a:spLocks noChangeShapeType="1"/>
            </p:cNvSpPr>
            <p:nvPr/>
          </p:nvSpPr>
          <p:spPr bwMode="auto">
            <a:xfrm flipH="1">
              <a:off x="2009815" y="2961790"/>
              <a:ext cx="1148605" cy="98319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400" name="Line 6"/>
            <p:cNvSpPr>
              <a:spLocks noChangeShapeType="1"/>
            </p:cNvSpPr>
            <p:nvPr/>
          </p:nvSpPr>
          <p:spPr bwMode="auto">
            <a:xfrm flipH="1">
              <a:off x="3158422" y="2961790"/>
              <a:ext cx="0" cy="971105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401" name="Line 6"/>
            <p:cNvSpPr>
              <a:spLocks noChangeShapeType="1"/>
            </p:cNvSpPr>
            <p:nvPr/>
          </p:nvSpPr>
          <p:spPr bwMode="auto">
            <a:xfrm flipH="1" flipV="1">
              <a:off x="2051719" y="2924944"/>
              <a:ext cx="1106700" cy="1072691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402" name="Line 6"/>
            <p:cNvSpPr>
              <a:spLocks noChangeShapeType="1"/>
            </p:cNvSpPr>
            <p:nvPr/>
          </p:nvSpPr>
          <p:spPr bwMode="auto">
            <a:xfrm flipH="1">
              <a:off x="2009817" y="2961790"/>
              <a:ext cx="0" cy="971105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403" name="Line 6"/>
            <p:cNvSpPr>
              <a:spLocks noChangeShapeType="1"/>
            </p:cNvSpPr>
            <p:nvPr/>
          </p:nvSpPr>
          <p:spPr bwMode="auto">
            <a:xfrm>
              <a:off x="2666163" y="2379128"/>
              <a:ext cx="492259" cy="517922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404" name="Oval 9"/>
            <p:cNvSpPr>
              <a:spLocks noChangeArrowheads="1"/>
            </p:cNvSpPr>
            <p:nvPr/>
          </p:nvSpPr>
          <p:spPr bwMode="auto">
            <a:xfrm flipH="1">
              <a:off x="1927774" y="2832310"/>
              <a:ext cx="176829" cy="1523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4405" name="Oval 9"/>
            <p:cNvSpPr>
              <a:spLocks noChangeArrowheads="1"/>
            </p:cNvSpPr>
            <p:nvPr/>
          </p:nvSpPr>
          <p:spPr bwMode="auto">
            <a:xfrm flipH="1">
              <a:off x="3076378" y="2832310"/>
              <a:ext cx="176829" cy="1523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4406" name="Oval 9"/>
            <p:cNvSpPr>
              <a:spLocks noChangeArrowheads="1"/>
            </p:cNvSpPr>
            <p:nvPr/>
          </p:nvSpPr>
          <p:spPr bwMode="auto">
            <a:xfrm flipH="1">
              <a:off x="3076378" y="3908715"/>
              <a:ext cx="176829" cy="1523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4407" name="Oval 9"/>
            <p:cNvSpPr>
              <a:spLocks noChangeArrowheads="1"/>
            </p:cNvSpPr>
            <p:nvPr/>
          </p:nvSpPr>
          <p:spPr bwMode="auto">
            <a:xfrm flipH="1">
              <a:off x="1915032" y="3910046"/>
              <a:ext cx="176829" cy="1523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4408" name="Oval 9"/>
            <p:cNvSpPr>
              <a:spLocks noChangeArrowheads="1"/>
            </p:cNvSpPr>
            <p:nvPr/>
          </p:nvSpPr>
          <p:spPr bwMode="auto">
            <a:xfrm flipH="1">
              <a:off x="2483768" y="4509120"/>
              <a:ext cx="176829" cy="1523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4409" name="Text Box 11"/>
            <p:cNvSpPr txBox="1">
              <a:spLocks noChangeArrowheads="1"/>
            </p:cNvSpPr>
            <p:nvPr/>
          </p:nvSpPr>
          <p:spPr bwMode="auto">
            <a:xfrm>
              <a:off x="3203848" y="2564904"/>
              <a:ext cx="554232" cy="490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i="1">
                  <a:latin typeface="Times New Roman" charset="0"/>
                </a:rPr>
                <a:t>u</a:t>
              </a:r>
              <a:r>
                <a:rPr kumimoji="1" lang="en-US" altLang="zh-CN" sz="2400" b="1" i="1" baseline="-25000">
                  <a:latin typeface="Times New Roman" charset="0"/>
                </a:rPr>
                <a:t>2</a:t>
              </a:r>
            </a:p>
          </p:txBody>
        </p:sp>
        <p:sp>
          <p:nvSpPr>
            <p:cNvPr id="14410" name="Text Box 11"/>
            <p:cNvSpPr txBox="1">
              <a:spLocks noChangeArrowheads="1"/>
            </p:cNvSpPr>
            <p:nvPr/>
          </p:nvSpPr>
          <p:spPr bwMode="auto">
            <a:xfrm>
              <a:off x="2420032" y="1844824"/>
              <a:ext cx="567791" cy="490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i="1">
                  <a:latin typeface="Times New Roman" charset="0"/>
                </a:rPr>
                <a:t>u</a:t>
              </a:r>
              <a:r>
                <a:rPr kumimoji="1" lang="en-US" altLang="zh-CN" sz="2400" b="1" i="1" baseline="-25000">
                  <a:latin typeface="Times New Roman" charset="0"/>
                </a:rPr>
                <a:t>1</a:t>
              </a:r>
            </a:p>
          </p:txBody>
        </p:sp>
        <p:sp>
          <p:nvSpPr>
            <p:cNvPr id="14411" name="Text Box 11"/>
            <p:cNvSpPr txBox="1">
              <a:spLocks noChangeArrowheads="1"/>
            </p:cNvSpPr>
            <p:nvPr/>
          </p:nvSpPr>
          <p:spPr bwMode="auto">
            <a:xfrm>
              <a:off x="1763688" y="3997635"/>
              <a:ext cx="492259" cy="490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i="1">
                  <a:latin typeface="Times New Roman" charset="0"/>
                </a:rPr>
                <a:t>u</a:t>
              </a:r>
              <a:r>
                <a:rPr kumimoji="1" lang="en-US" altLang="zh-CN" sz="2400" b="1" i="1" baseline="-25000">
                  <a:latin typeface="Times New Roman" charset="0"/>
                </a:rPr>
                <a:t>5</a:t>
              </a:r>
            </a:p>
          </p:txBody>
        </p:sp>
        <p:sp>
          <p:nvSpPr>
            <p:cNvPr id="14412" name="Oval 9"/>
            <p:cNvSpPr>
              <a:spLocks noChangeArrowheads="1"/>
            </p:cNvSpPr>
            <p:nvPr/>
          </p:nvSpPr>
          <p:spPr bwMode="auto">
            <a:xfrm flipH="1">
              <a:off x="2483768" y="2276872"/>
              <a:ext cx="176829" cy="1523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4413" name="Line 6"/>
            <p:cNvSpPr>
              <a:spLocks noChangeShapeType="1"/>
            </p:cNvSpPr>
            <p:nvPr/>
          </p:nvSpPr>
          <p:spPr bwMode="auto">
            <a:xfrm>
              <a:off x="1979712" y="4005064"/>
              <a:ext cx="492259" cy="517922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414" name="Line 6"/>
            <p:cNvSpPr>
              <a:spLocks noChangeShapeType="1"/>
            </p:cNvSpPr>
            <p:nvPr/>
          </p:nvSpPr>
          <p:spPr bwMode="auto">
            <a:xfrm flipV="1">
              <a:off x="2627784" y="4005064"/>
              <a:ext cx="576064" cy="57606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415" name="Text Box 11"/>
            <p:cNvSpPr txBox="1">
              <a:spLocks noChangeArrowheads="1"/>
            </p:cNvSpPr>
            <p:nvPr/>
          </p:nvSpPr>
          <p:spPr bwMode="auto">
            <a:xfrm>
              <a:off x="3275856" y="3717032"/>
              <a:ext cx="554232" cy="490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i="1">
                  <a:latin typeface="Times New Roman" charset="0"/>
                </a:rPr>
                <a:t>u</a:t>
              </a:r>
              <a:r>
                <a:rPr kumimoji="1" lang="en-US" altLang="zh-CN" sz="2400" b="1" i="1" baseline="-25000">
                  <a:latin typeface="Times New Roman" charset="0"/>
                </a:rPr>
                <a:t>3</a:t>
              </a:r>
            </a:p>
          </p:txBody>
        </p:sp>
        <p:sp>
          <p:nvSpPr>
            <p:cNvPr id="14416" name="Text Box 11"/>
            <p:cNvSpPr txBox="1">
              <a:spLocks noChangeArrowheads="1"/>
            </p:cNvSpPr>
            <p:nvPr/>
          </p:nvSpPr>
          <p:spPr bwMode="auto">
            <a:xfrm>
              <a:off x="2771800" y="4365104"/>
              <a:ext cx="554232" cy="490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i="1">
                  <a:latin typeface="Times New Roman" charset="0"/>
                </a:rPr>
                <a:t>u</a:t>
              </a:r>
              <a:r>
                <a:rPr kumimoji="1" lang="en-US" altLang="zh-CN" sz="2400" b="1" i="1" baseline="-25000">
                  <a:latin typeface="Times New Roman" charset="0"/>
                </a:rPr>
                <a:t>4</a:t>
              </a:r>
            </a:p>
          </p:txBody>
        </p:sp>
      </p:grpSp>
      <p:grpSp>
        <p:nvGrpSpPr>
          <p:cNvPr id="14341" name="组合 50"/>
          <p:cNvGrpSpPr>
            <a:grpSpLocks/>
          </p:cNvGrpSpPr>
          <p:nvPr/>
        </p:nvGrpSpPr>
        <p:grpSpPr bwMode="auto">
          <a:xfrm>
            <a:off x="4859338" y="1341438"/>
            <a:ext cx="2305050" cy="2663825"/>
            <a:chOff x="1619672" y="1844824"/>
            <a:chExt cx="2210416" cy="3010489"/>
          </a:xfrm>
        </p:grpSpPr>
        <p:sp>
          <p:nvSpPr>
            <p:cNvPr id="14377" name="Line 6"/>
            <p:cNvSpPr>
              <a:spLocks noChangeShapeType="1"/>
            </p:cNvSpPr>
            <p:nvPr/>
          </p:nvSpPr>
          <p:spPr bwMode="auto">
            <a:xfrm flipV="1">
              <a:off x="2040459" y="2367038"/>
              <a:ext cx="492259" cy="47981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378" name="Text Box 11"/>
            <p:cNvSpPr txBox="1">
              <a:spLocks noChangeArrowheads="1"/>
            </p:cNvSpPr>
            <p:nvPr/>
          </p:nvSpPr>
          <p:spPr bwMode="auto">
            <a:xfrm>
              <a:off x="1619672" y="2348880"/>
              <a:ext cx="554232" cy="490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i="1">
                  <a:latin typeface="Times New Roman" charset="0"/>
                </a:rPr>
                <a:t>v</a:t>
              </a:r>
              <a:r>
                <a:rPr kumimoji="1" lang="en-US" altLang="zh-CN" sz="2400" b="1" i="1" baseline="-25000">
                  <a:latin typeface="Times New Roman" charset="0"/>
                </a:rPr>
                <a:t>6</a:t>
              </a:r>
            </a:p>
          </p:txBody>
        </p:sp>
        <p:sp>
          <p:nvSpPr>
            <p:cNvPr id="14379" name="Line 6"/>
            <p:cNvSpPr>
              <a:spLocks noChangeShapeType="1"/>
            </p:cNvSpPr>
            <p:nvPr/>
          </p:nvSpPr>
          <p:spPr bwMode="auto">
            <a:xfrm flipH="1" flipV="1">
              <a:off x="2009815" y="3944982"/>
              <a:ext cx="1129518" cy="4072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380" name="Line 6"/>
            <p:cNvSpPr>
              <a:spLocks noChangeShapeType="1"/>
            </p:cNvSpPr>
            <p:nvPr/>
          </p:nvSpPr>
          <p:spPr bwMode="auto">
            <a:xfrm flipH="1">
              <a:off x="3158422" y="2961790"/>
              <a:ext cx="0" cy="971105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381" name="Line 6"/>
            <p:cNvSpPr>
              <a:spLocks noChangeShapeType="1"/>
            </p:cNvSpPr>
            <p:nvPr/>
          </p:nvSpPr>
          <p:spPr bwMode="auto">
            <a:xfrm flipH="1">
              <a:off x="2051718" y="2915266"/>
              <a:ext cx="1087614" cy="9679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382" name="Line 6"/>
            <p:cNvSpPr>
              <a:spLocks noChangeShapeType="1"/>
            </p:cNvSpPr>
            <p:nvPr/>
          </p:nvSpPr>
          <p:spPr bwMode="auto">
            <a:xfrm flipH="1">
              <a:off x="2009817" y="2961790"/>
              <a:ext cx="0" cy="971105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383" name="Line 6"/>
            <p:cNvSpPr>
              <a:spLocks noChangeShapeType="1"/>
            </p:cNvSpPr>
            <p:nvPr/>
          </p:nvSpPr>
          <p:spPr bwMode="auto">
            <a:xfrm>
              <a:off x="2666163" y="2379128"/>
              <a:ext cx="492259" cy="517922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384" name="Oval 9"/>
            <p:cNvSpPr>
              <a:spLocks noChangeArrowheads="1"/>
            </p:cNvSpPr>
            <p:nvPr/>
          </p:nvSpPr>
          <p:spPr bwMode="auto">
            <a:xfrm flipH="1">
              <a:off x="1927774" y="2832310"/>
              <a:ext cx="176829" cy="1523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 i="1"/>
            </a:p>
          </p:txBody>
        </p:sp>
        <p:sp>
          <p:nvSpPr>
            <p:cNvPr id="14385" name="Oval 9"/>
            <p:cNvSpPr>
              <a:spLocks noChangeArrowheads="1"/>
            </p:cNvSpPr>
            <p:nvPr/>
          </p:nvSpPr>
          <p:spPr bwMode="auto">
            <a:xfrm flipH="1">
              <a:off x="3076378" y="2832310"/>
              <a:ext cx="176829" cy="1523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 i="1"/>
            </a:p>
          </p:txBody>
        </p:sp>
        <p:sp>
          <p:nvSpPr>
            <p:cNvPr id="14386" name="Oval 9"/>
            <p:cNvSpPr>
              <a:spLocks noChangeArrowheads="1"/>
            </p:cNvSpPr>
            <p:nvPr/>
          </p:nvSpPr>
          <p:spPr bwMode="auto">
            <a:xfrm flipH="1">
              <a:off x="3076378" y="3908715"/>
              <a:ext cx="176829" cy="1523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 i="1"/>
            </a:p>
          </p:txBody>
        </p:sp>
        <p:sp>
          <p:nvSpPr>
            <p:cNvPr id="14387" name="Oval 9"/>
            <p:cNvSpPr>
              <a:spLocks noChangeArrowheads="1"/>
            </p:cNvSpPr>
            <p:nvPr/>
          </p:nvSpPr>
          <p:spPr bwMode="auto">
            <a:xfrm flipH="1">
              <a:off x="1915032" y="3910046"/>
              <a:ext cx="176829" cy="1523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 i="1"/>
            </a:p>
          </p:txBody>
        </p:sp>
        <p:sp>
          <p:nvSpPr>
            <p:cNvPr id="14388" name="Oval 9"/>
            <p:cNvSpPr>
              <a:spLocks noChangeArrowheads="1"/>
            </p:cNvSpPr>
            <p:nvPr/>
          </p:nvSpPr>
          <p:spPr bwMode="auto">
            <a:xfrm flipH="1">
              <a:off x="2483768" y="4509120"/>
              <a:ext cx="176829" cy="1523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 i="1"/>
            </a:p>
          </p:txBody>
        </p:sp>
        <p:sp>
          <p:nvSpPr>
            <p:cNvPr id="14389" name="Text Box 11"/>
            <p:cNvSpPr txBox="1">
              <a:spLocks noChangeArrowheads="1"/>
            </p:cNvSpPr>
            <p:nvPr/>
          </p:nvSpPr>
          <p:spPr bwMode="auto">
            <a:xfrm>
              <a:off x="3203848" y="2564904"/>
              <a:ext cx="554232" cy="490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i="1">
                  <a:latin typeface="Times New Roman" charset="0"/>
                </a:rPr>
                <a:t>v</a:t>
              </a:r>
              <a:r>
                <a:rPr kumimoji="1" lang="en-US" altLang="zh-CN" sz="2400" b="1" i="1" baseline="-25000">
                  <a:latin typeface="Times New Roman" charset="0"/>
                </a:rPr>
                <a:t>2</a:t>
              </a:r>
            </a:p>
          </p:txBody>
        </p:sp>
        <p:sp>
          <p:nvSpPr>
            <p:cNvPr id="14390" name="Text Box 11"/>
            <p:cNvSpPr txBox="1">
              <a:spLocks noChangeArrowheads="1"/>
            </p:cNvSpPr>
            <p:nvPr/>
          </p:nvSpPr>
          <p:spPr bwMode="auto">
            <a:xfrm>
              <a:off x="2420032" y="1844824"/>
              <a:ext cx="567791" cy="490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i="1">
                  <a:latin typeface="Times New Roman" charset="0"/>
                </a:rPr>
                <a:t>v</a:t>
              </a:r>
              <a:r>
                <a:rPr kumimoji="1" lang="en-US" altLang="zh-CN" sz="2400" b="1" i="1" baseline="-25000">
                  <a:latin typeface="Times New Roman" charset="0"/>
                </a:rPr>
                <a:t>1</a:t>
              </a:r>
            </a:p>
          </p:txBody>
        </p:sp>
        <p:sp>
          <p:nvSpPr>
            <p:cNvPr id="14391" name="Text Box 11"/>
            <p:cNvSpPr txBox="1">
              <a:spLocks noChangeArrowheads="1"/>
            </p:cNvSpPr>
            <p:nvPr/>
          </p:nvSpPr>
          <p:spPr bwMode="auto">
            <a:xfrm>
              <a:off x="1763688" y="3997635"/>
              <a:ext cx="492259" cy="490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i="1">
                  <a:latin typeface="Times New Roman" charset="0"/>
                </a:rPr>
                <a:t>v</a:t>
              </a:r>
              <a:r>
                <a:rPr kumimoji="1" lang="en-US" altLang="zh-CN" sz="2400" b="1" i="1" baseline="-25000">
                  <a:latin typeface="Times New Roman" charset="0"/>
                </a:rPr>
                <a:t>5</a:t>
              </a:r>
            </a:p>
          </p:txBody>
        </p:sp>
        <p:sp>
          <p:nvSpPr>
            <p:cNvPr id="14392" name="Oval 9"/>
            <p:cNvSpPr>
              <a:spLocks noChangeArrowheads="1"/>
            </p:cNvSpPr>
            <p:nvPr/>
          </p:nvSpPr>
          <p:spPr bwMode="auto">
            <a:xfrm flipH="1">
              <a:off x="2483768" y="2276872"/>
              <a:ext cx="176829" cy="1523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 i="1"/>
            </a:p>
          </p:txBody>
        </p:sp>
        <p:sp>
          <p:nvSpPr>
            <p:cNvPr id="14393" name="Line 6"/>
            <p:cNvSpPr>
              <a:spLocks noChangeShapeType="1"/>
            </p:cNvSpPr>
            <p:nvPr/>
          </p:nvSpPr>
          <p:spPr bwMode="auto">
            <a:xfrm>
              <a:off x="2019978" y="4001367"/>
              <a:ext cx="566751" cy="596021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394" name="Line 6"/>
            <p:cNvSpPr>
              <a:spLocks noChangeShapeType="1"/>
            </p:cNvSpPr>
            <p:nvPr/>
          </p:nvSpPr>
          <p:spPr bwMode="auto">
            <a:xfrm flipV="1">
              <a:off x="2627784" y="4005064"/>
              <a:ext cx="576064" cy="57606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395" name="Text Box 11"/>
            <p:cNvSpPr txBox="1">
              <a:spLocks noChangeArrowheads="1"/>
            </p:cNvSpPr>
            <p:nvPr/>
          </p:nvSpPr>
          <p:spPr bwMode="auto">
            <a:xfrm>
              <a:off x="3275856" y="3717032"/>
              <a:ext cx="554232" cy="490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i="1">
                  <a:latin typeface="Times New Roman" charset="0"/>
                </a:rPr>
                <a:t>v</a:t>
              </a:r>
              <a:r>
                <a:rPr kumimoji="1" lang="en-US" altLang="zh-CN" sz="2400" b="1" i="1" baseline="-25000">
                  <a:latin typeface="Times New Roman" charset="0"/>
                </a:rPr>
                <a:t>3</a:t>
              </a:r>
            </a:p>
          </p:txBody>
        </p:sp>
        <p:sp>
          <p:nvSpPr>
            <p:cNvPr id="14396" name="Text Box 11"/>
            <p:cNvSpPr txBox="1">
              <a:spLocks noChangeArrowheads="1"/>
            </p:cNvSpPr>
            <p:nvPr/>
          </p:nvSpPr>
          <p:spPr bwMode="auto">
            <a:xfrm>
              <a:off x="2771800" y="4365104"/>
              <a:ext cx="554232" cy="490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i="1">
                  <a:latin typeface="Times New Roman" charset="0"/>
                </a:rPr>
                <a:t>v</a:t>
              </a:r>
              <a:r>
                <a:rPr kumimoji="1" lang="en-US" altLang="zh-CN" sz="2400" b="1" i="1" baseline="-25000">
                  <a:latin typeface="Times New Roman" charset="0"/>
                </a:rPr>
                <a:t>4</a:t>
              </a:r>
            </a:p>
          </p:txBody>
        </p:sp>
      </p:grpSp>
      <p:grpSp>
        <p:nvGrpSpPr>
          <p:cNvPr id="4" name="组合 113"/>
          <p:cNvGrpSpPr>
            <a:grpSpLocks/>
          </p:cNvGrpSpPr>
          <p:nvPr/>
        </p:nvGrpSpPr>
        <p:grpSpPr bwMode="auto">
          <a:xfrm>
            <a:off x="1619250" y="4076700"/>
            <a:ext cx="2752725" cy="2117725"/>
            <a:chOff x="144016" y="2276872"/>
            <a:chExt cx="2752136" cy="2117849"/>
          </a:xfrm>
        </p:grpSpPr>
        <p:sp>
          <p:nvSpPr>
            <p:cNvPr id="14360" name="Line 6"/>
            <p:cNvSpPr>
              <a:spLocks noChangeShapeType="1"/>
            </p:cNvSpPr>
            <p:nvPr/>
          </p:nvSpPr>
          <p:spPr bwMode="auto">
            <a:xfrm flipV="1">
              <a:off x="914340" y="2708920"/>
              <a:ext cx="576064" cy="144016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grpSp>
          <p:nvGrpSpPr>
            <p:cNvPr id="14361" name="组合 94"/>
            <p:cNvGrpSpPr>
              <a:grpSpLocks/>
            </p:cNvGrpSpPr>
            <p:nvPr/>
          </p:nvGrpSpPr>
          <p:grpSpPr bwMode="auto">
            <a:xfrm>
              <a:off x="144016" y="2276872"/>
              <a:ext cx="2752136" cy="2117849"/>
              <a:chOff x="4932040" y="4077072"/>
              <a:chExt cx="2752136" cy="2117849"/>
            </a:xfrm>
          </p:grpSpPr>
          <p:sp>
            <p:nvSpPr>
              <p:cNvPr id="14362" name="Line 6"/>
              <p:cNvSpPr>
                <a:spLocks noChangeShapeType="1"/>
              </p:cNvSpPr>
              <p:nvPr/>
            </p:nvSpPr>
            <p:spPr bwMode="auto">
              <a:xfrm>
                <a:off x="5471592" y="5157192"/>
                <a:ext cx="1080120" cy="749577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4363" name="Oval 9"/>
              <p:cNvSpPr>
                <a:spLocks noChangeArrowheads="1"/>
              </p:cNvSpPr>
              <p:nvPr/>
            </p:nvSpPr>
            <p:spPr bwMode="auto">
              <a:xfrm flipH="1">
                <a:off x="6876256" y="5085184"/>
                <a:ext cx="155314" cy="16943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4364" name="Oval 9"/>
              <p:cNvSpPr>
                <a:spLocks noChangeArrowheads="1"/>
              </p:cNvSpPr>
              <p:nvPr/>
            </p:nvSpPr>
            <p:spPr bwMode="auto">
              <a:xfrm flipH="1">
                <a:off x="6156176" y="4437112"/>
                <a:ext cx="155314" cy="16943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4365" name="Line 6"/>
              <p:cNvSpPr>
                <a:spLocks noChangeShapeType="1"/>
              </p:cNvSpPr>
              <p:nvPr/>
            </p:nvSpPr>
            <p:spPr bwMode="auto">
              <a:xfrm>
                <a:off x="5436096" y="5157192"/>
                <a:ext cx="288032" cy="648072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4366" name="Oval 9"/>
              <p:cNvSpPr>
                <a:spLocks noChangeArrowheads="1"/>
              </p:cNvSpPr>
              <p:nvPr/>
            </p:nvSpPr>
            <p:spPr bwMode="auto">
              <a:xfrm flipH="1">
                <a:off x="5364088" y="5057420"/>
                <a:ext cx="155314" cy="16943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4367" name="Oval 9"/>
              <p:cNvSpPr>
                <a:spLocks noChangeArrowheads="1"/>
              </p:cNvSpPr>
              <p:nvPr/>
            </p:nvSpPr>
            <p:spPr bwMode="auto">
              <a:xfrm flipH="1">
                <a:off x="6489626" y="5804417"/>
                <a:ext cx="155314" cy="16943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4368" name="Oval 9"/>
              <p:cNvSpPr>
                <a:spLocks noChangeArrowheads="1"/>
              </p:cNvSpPr>
              <p:nvPr/>
            </p:nvSpPr>
            <p:spPr bwMode="auto">
              <a:xfrm flipH="1">
                <a:off x="5652120" y="5805264"/>
                <a:ext cx="155314" cy="16943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4369" name="Line 6"/>
              <p:cNvSpPr>
                <a:spLocks noChangeShapeType="1"/>
              </p:cNvSpPr>
              <p:nvPr/>
            </p:nvSpPr>
            <p:spPr bwMode="auto">
              <a:xfrm>
                <a:off x="6300192" y="4581128"/>
                <a:ext cx="648072" cy="576064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4370" name="Line 6"/>
              <p:cNvSpPr>
                <a:spLocks noChangeShapeType="1"/>
              </p:cNvSpPr>
              <p:nvPr/>
            </p:nvSpPr>
            <p:spPr bwMode="auto">
              <a:xfrm flipH="1" flipV="1">
                <a:off x="5399584" y="5157192"/>
                <a:ext cx="1512168" cy="1732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4371" name="Line 6"/>
              <p:cNvSpPr>
                <a:spLocks noChangeShapeType="1"/>
              </p:cNvSpPr>
              <p:nvPr/>
            </p:nvSpPr>
            <p:spPr bwMode="auto">
              <a:xfrm flipH="1">
                <a:off x="6588224" y="5229200"/>
                <a:ext cx="360040" cy="72008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4372" name="Text Box 11"/>
              <p:cNvSpPr txBox="1">
                <a:spLocks noChangeArrowheads="1"/>
              </p:cNvSpPr>
              <p:nvPr/>
            </p:nvSpPr>
            <p:spPr bwMode="auto">
              <a:xfrm>
                <a:off x="6228184" y="4077072"/>
                <a:ext cx="59189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>
                    <a:latin typeface="Times New Roman" charset="0"/>
                  </a:rPr>
                  <a:t>u</a:t>
                </a:r>
                <a:r>
                  <a:rPr kumimoji="1" lang="en-US" altLang="zh-CN" sz="2400" b="1" i="1" baseline="-25000">
                    <a:latin typeface="Times New Roman" charset="0"/>
                  </a:rPr>
                  <a:t>2</a:t>
                </a:r>
              </a:p>
            </p:txBody>
          </p:sp>
          <p:sp>
            <p:nvSpPr>
              <p:cNvPr id="14373" name="Text Box 11"/>
              <p:cNvSpPr txBox="1">
                <a:spLocks noChangeArrowheads="1"/>
              </p:cNvSpPr>
              <p:nvPr/>
            </p:nvSpPr>
            <p:spPr bwMode="auto">
              <a:xfrm>
                <a:off x="5148064" y="5733256"/>
                <a:ext cx="59189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>
                    <a:latin typeface="Times New Roman" charset="0"/>
                  </a:rPr>
                  <a:t>u</a:t>
                </a:r>
                <a:r>
                  <a:rPr kumimoji="1" lang="en-US" altLang="zh-CN" sz="2400" b="1" i="1" baseline="-25000">
                    <a:latin typeface="Times New Roman" charset="0"/>
                  </a:rPr>
                  <a:t>5</a:t>
                </a:r>
              </a:p>
            </p:txBody>
          </p:sp>
          <p:sp>
            <p:nvSpPr>
              <p:cNvPr id="14374" name="Text Box 11"/>
              <p:cNvSpPr txBox="1">
                <a:spLocks noChangeArrowheads="1"/>
              </p:cNvSpPr>
              <p:nvPr/>
            </p:nvSpPr>
            <p:spPr bwMode="auto">
              <a:xfrm>
                <a:off x="4932040" y="4869160"/>
                <a:ext cx="59189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>
                    <a:latin typeface="Times New Roman" charset="0"/>
                  </a:rPr>
                  <a:t>u</a:t>
                </a:r>
                <a:r>
                  <a:rPr kumimoji="1" lang="en-US" altLang="zh-CN" sz="2400" b="1" i="1" baseline="-25000">
                    <a:latin typeface="Times New Roman" charset="0"/>
                  </a:rPr>
                  <a:t>1</a:t>
                </a:r>
              </a:p>
            </p:txBody>
          </p:sp>
          <p:sp>
            <p:nvSpPr>
              <p:cNvPr id="14375" name="Text Box 11"/>
              <p:cNvSpPr txBox="1">
                <a:spLocks noChangeArrowheads="1"/>
              </p:cNvSpPr>
              <p:nvPr/>
            </p:nvSpPr>
            <p:spPr bwMode="auto">
              <a:xfrm>
                <a:off x="7092280" y="5085184"/>
                <a:ext cx="59189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>
                    <a:latin typeface="Times New Roman" charset="0"/>
                  </a:rPr>
                  <a:t>u</a:t>
                </a:r>
                <a:r>
                  <a:rPr kumimoji="1" lang="en-US" altLang="zh-CN" sz="2400" b="1" i="1" baseline="-25000">
                    <a:latin typeface="Times New Roman" charset="0"/>
                  </a:rPr>
                  <a:t>3</a:t>
                </a:r>
              </a:p>
            </p:txBody>
          </p:sp>
          <p:sp>
            <p:nvSpPr>
              <p:cNvPr id="14376" name="Text Box 11"/>
              <p:cNvSpPr txBox="1">
                <a:spLocks noChangeArrowheads="1"/>
              </p:cNvSpPr>
              <p:nvPr/>
            </p:nvSpPr>
            <p:spPr bwMode="auto">
              <a:xfrm>
                <a:off x="6660232" y="5733256"/>
                <a:ext cx="59189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>
                    <a:latin typeface="Times New Roman" charset="0"/>
                  </a:rPr>
                  <a:t>u</a:t>
                </a:r>
                <a:r>
                  <a:rPr kumimoji="1" lang="en-US" altLang="zh-CN" sz="2400" b="1" i="1" baseline="-25000">
                    <a:latin typeface="Times New Roman" charset="0"/>
                  </a:rPr>
                  <a:t>4</a:t>
                </a:r>
              </a:p>
            </p:txBody>
          </p:sp>
        </p:grpSp>
      </p:grpSp>
      <p:grpSp>
        <p:nvGrpSpPr>
          <p:cNvPr id="6" name="组合 97"/>
          <p:cNvGrpSpPr>
            <a:grpSpLocks/>
          </p:cNvGrpSpPr>
          <p:nvPr/>
        </p:nvGrpSpPr>
        <p:grpSpPr bwMode="auto">
          <a:xfrm>
            <a:off x="4716463" y="4221163"/>
            <a:ext cx="2824162" cy="2117725"/>
            <a:chOff x="4860032" y="4077072"/>
            <a:chExt cx="2824144" cy="2117849"/>
          </a:xfrm>
        </p:grpSpPr>
        <p:sp>
          <p:nvSpPr>
            <p:cNvPr id="14344" name="Line 6"/>
            <p:cNvSpPr>
              <a:spLocks noChangeShapeType="1"/>
            </p:cNvSpPr>
            <p:nvPr/>
          </p:nvSpPr>
          <p:spPr bwMode="auto">
            <a:xfrm>
              <a:off x="5724128" y="5906769"/>
              <a:ext cx="827584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345" name="Oval 9"/>
            <p:cNvSpPr>
              <a:spLocks noChangeArrowheads="1"/>
            </p:cNvSpPr>
            <p:nvPr/>
          </p:nvSpPr>
          <p:spPr bwMode="auto">
            <a:xfrm flipH="1">
              <a:off x="6876256" y="5085184"/>
              <a:ext cx="155314" cy="1694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4346" name="Oval 9"/>
            <p:cNvSpPr>
              <a:spLocks noChangeArrowheads="1"/>
            </p:cNvSpPr>
            <p:nvPr/>
          </p:nvSpPr>
          <p:spPr bwMode="auto">
            <a:xfrm flipH="1">
              <a:off x="6156176" y="4437112"/>
              <a:ext cx="155314" cy="1694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4347" name="Line 6"/>
            <p:cNvSpPr>
              <a:spLocks noChangeShapeType="1"/>
            </p:cNvSpPr>
            <p:nvPr/>
          </p:nvSpPr>
          <p:spPr bwMode="auto">
            <a:xfrm>
              <a:off x="5436096" y="5157192"/>
              <a:ext cx="288032" cy="648072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348" name="Oval 9"/>
            <p:cNvSpPr>
              <a:spLocks noChangeArrowheads="1"/>
            </p:cNvSpPr>
            <p:nvPr/>
          </p:nvSpPr>
          <p:spPr bwMode="auto">
            <a:xfrm flipH="1">
              <a:off x="5364088" y="5013176"/>
              <a:ext cx="155314" cy="1694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4349" name="Oval 9"/>
            <p:cNvSpPr>
              <a:spLocks noChangeArrowheads="1"/>
            </p:cNvSpPr>
            <p:nvPr/>
          </p:nvSpPr>
          <p:spPr bwMode="auto">
            <a:xfrm flipH="1">
              <a:off x="6489626" y="5804417"/>
              <a:ext cx="155314" cy="1694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4350" name="Oval 9"/>
            <p:cNvSpPr>
              <a:spLocks noChangeArrowheads="1"/>
            </p:cNvSpPr>
            <p:nvPr/>
          </p:nvSpPr>
          <p:spPr bwMode="auto">
            <a:xfrm flipH="1">
              <a:off x="5652120" y="5805264"/>
              <a:ext cx="155314" cy="1694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4351" name="Line 6"/>
            <p:cNvSpPr>
              <a:spLocks noChangeShapeType="1"/>
            </p:cNvSpPr>
            <p:nvPr/>
          </p:nvSpPr>
          <p:spPr bwMode="auto">
            <a:xfrm>
              <a:off x="6300192" y="4581128"/>
              <a:ext cx="648072" cy="57606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352" name="Line 6"/>
            <p:cNvSpPr>
              <a:spLocks noChangeShapeType="1"/>
            </p:cNvSpPr>
            <p:nvPr/>
          </p:nvSpPr>
          <p:spPr bwMode="auto">
            <a:xfrm flipH="1">
              <a:off x="5522852" y="4568112"/>
              <a:ext cx="648072" cy="504056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353" name="Line 6"/>
            <p:cNvSpPr>
              <a:spLocks noChangeShapeType="1"/>
            </p:cNvSpPr>
            <p:nvPr/>
          </p:nvSpPr>
          <p:spPr bwMode="auto">
            <a:xfrm flipH="1">
              <a:off x="6588224" y="5229200"/>
              <a:ext cx="360040" cy="72008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354" name="Text Box 11"/>
            <p:cNvSpPr txBox="1">
              <a:spLocks noChangeArrowheads="1"/>
            </p:cNvSpPr>
            <p:nvPr/>
          </p:nvSpPr>
          <p:spPr bwMode="auto">
            <a:xfrm>
              <a:off x="6228184" y="4077072"/>
              <a:ext cx="59189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i="1">
                  <a:latin typeface="Times New Roman" charset="0"/>
                </a:rPr>
                <a:t>v</a:t>
              </a:r>
              <a:r>
                <a:rPr kumimoji="1" lang="en-US" altLang="zh-CN" sz="2400" b="1" i="1" baseline="-25000">
                  <a:latin typeface="Times New Roman" charset="0"/>
                </a:rPr>
                <a:t>2</a:t>
              </a:r>
            </a:p>
          </p:txBody>
        </p:sp>
        <p:sp>
          <p:nvSpPr>
            <p:cNvPr id="14355" name="Text Box 11"/>
            <p:cNvSpPr txBox="1">
              <a:spLocks noChangeArrowheads="1"/>
            </p:cNvSpPr>
            <p:nvPr/>
          </p:nvSpPr>
          <p:spPr bwMode="auto">
            <a:xfrm>
              <a:off x="5148064" y="5733256"/>
              <a:ext cx="59189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i="1">
                  <a:latin typeface="Times New Roman" charset="0"/>
                </a:rPr>
                <a:t>v</a:t>
              </a:r>
              <a:r>
                <a:rPr kumimoji="1" lang="en-US" altLang="zh-CN" sz="2400" b="1" i="1" baseline="-25000">
                  <a:latin typeface="Times New Roman" charset="0"/>
                </a:rPr>
                <a:t>5</a:t>
              </a:r>
            </a:p>
          </p:txBody>
        </p:sp>
        <p:sp>
          <p:nvSpPr>
            <p:cNvPr id="14356" name="Text Box 11"/>
            <p:cNvSpPr txBox="1">
              <a:spLocks noChangeArrowheads="1"/>
            </p:cNvSpPr>
            <p:nvPr/>
          </p:nvSpPr>
          <p:spPr bwMode="auto">
            <a:xfrm>
              <a:off x="4860032" y="4797152"/>
              <a:ext cx="59189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i="1">
                  <a:latin typeface="Times New Roman" charset="0"/>
                </a:rPr>
                <a:t>v</a:t>
              </a:r>
              <a:r>
                <a:rPr kumimoji="1" lang="en-US" altLang="zh-CN" sz="2400" b="1" i="1" baseline="-25000">
                  <a:latin typeface="Times New Roman" charset="0"/>
                </a:rPr>
                <a:t>1</a:t>
              </a:r>
            </a:p>
          </p:txBody>
        </p:sp>
        <p:sp>
          <p:nvSpPr>
            <p:cNvPr id="14357" name="Text Box 11"/>
            <p:cNvSpPr txBox="1">
              <a:spLocks noChangeArrowheads="1"/>
            </p:cNvSpPr>
            <p:nvPr/>
          </p:nvSpPr>
          <p:spPr bwMode="auto">
            <a:xfrm>
              <a:off x="7092280" y="5085184"/>
              <a:ext cx="59189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i="1">
                  <a:latin typeface="Times New Roman" charset="0"/>
                </a:rPr>
                <a:t>v</a:t>
              </a:r>
              <a:r>
                <a:rPr kumimoji="1" lang="en-US" altLang="zh-CN" sz="2400" b="1" i="1" baseline="-25000">
                  <a:latin typeface="Times New Roman" charset="0"/>
                </a:rPr>
                <a:t>3</a:t>
              </a:r>
            </a:p>
          </p:txBody>
        </p:sp>
        <p:sp>
          <p:nvSpPr>
            <p:cNvPr id="14358" name="Text Box 11"/>
            <p:cNvSpPr txBox="1">
              <a:spLocks noChangeArrowheads="1"/>
            </p:cNvSpPr>
            <p:nvPr/>
          </p:nvSpPr>
          <p:spPr bwMode="auto">
            <a:xfrm>
              <a:off x="6660232" y="5733256"/>
              <a:ext cx="59189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i="1">
                  <a:latin typeface="Times New Roman" charset="0"/>
                </a:rPr>
                <a:t>v</a:t>
              </a:r>
              <a:r>
                <a:rPr kumimoji="1" lang="en-US" altLang="zh-CN" sz="2400" b="1" i="1" baseline="-25000">
                  <a:latin typeface="Times New Roman" charset="0"/>
                </a:rPr>
                <a:t>4</a:t>
              </a:r>
            </a:p>
          </p:txBody>
        </p:sp>
        <p:sp>
          <p:nvSpPr>
            <p:cNvPr id="14359" name="Line 6"/>
            <p:cNvSpPr>
              <a:spLocks noChangeShapeType="1"/>
            </p:cNvSpPr>
            <p:nvPr/>
          </p:nvSpPr>
          <p:spPr bwMode="auto">
            <a:xfrm>
              <a:off x="6255948" y="4581128"/>
              <a:ext cx="288032" cy="129614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通路与同构</a:t>
            </a:r>
          </a:p>
        </p:txBody>
      </p:sp>
    </p:spTree>
    <p:extLst>
      <p:ext uri="{BB962C8B-B14F-4D97-AF65-F5344CB8AC3E}">
        <p14:creationId xmlns:p14="http://schemas.microsoft.com/office/powerpoint/2010/main" val="75211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5368</TotalTime>
  <Words>4026</Words>
  <Application>Microsoft Office PowerPoint</Application>
  <PresentationFormat>全屏显示(4:3)</PresentationFormat>
  <Paragraphs>423</Paragraphs>
  <Slides>46</Slides>
  <Notes>25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46</vt:i4>
      </vt:variant>
    </vt:vector>
  </HeadingPairs>
  <TitlesOfParts>
    <vt:vector size="60" baseType="lpstr">
      <vt:lpstr>黑体</vt:lpstr>
      <vt:lpstr>华文仿宋</vt:lpstr>
      <vt:lpstr>宋体</vt:lpstr>
      <vt:lpstr>文鼎齿轮体</vt:lpstr>
      <vt:lpstr>Arial</vt:lpstr>
      <vt:lpstr>Calibri</vt:lpstr>
      <vt:lpstr>Symbol</vt:lpstr>
      <vt:lpstr>Times New Roman</vt:lpstr>
      <vt:lpstr>Tw Cen MT</vt:lpstr>
      <vt:lpstr>Wingdings</vt:lpstr>
      <vt:lpstr>Wingdings 2</vt:lpstr>
      <vt:lpstr>中性</vt:lpstr>
      <vt:lpstr>公式</vt:lpstr>
      <vt:lpstr>Equation</vt:lpstr>
      <vt:lpstr>图的连通性</vt:lpstr>
      <vt:lpstr>回顾</vt:lpstr>
      <vt:lpstr>本节提要</vt:lpstr>
      <vt:lpstr>通路的定义（无向图）</vt:lpstr>
      <vt:lpstr>通路（举例）</vt:lpstr>
      <vt:lpstr>通路的定义（有向图）</vt:lpstr>
      <vt:lpstr>通路（举例）</vt:lpstr>
      <vt:lpstr>通路与同构</vt:lpstr>
      <vt:lpstr>通路与同构</vt:lpstr>
      <vt:lpstr>本节提要</vt:lpstr>
      <vt:lpstr>无向图的连通性</vt:lpstr>
      <vt:lpstr>连通分支</vt:lpstr>
      <vt:lpstr>点的删除与连通分支数量的增减</vt:lpstr>
      <vt:lpstr>割点（cut vertex, articulation vertex）</vt:lpstr>
      <vt:lpstr>关于割点的三个等价命题</vt:lpstr>
      <vt:lpstr>边的删除与连通分支数量的增加</vt:lpstr>
      <vt:lpstr>割边（桥；cut edge, bridge）</vt:lpstr>
      <vt:lpstr>割边与回路</vt:lpstr>
      <vt:lpstr>有关割边的四个等价命题</vt:lpstr>
      <vt:lpstr>连通图“连接的牢固度”不一样</vt:lpstr>
      <vt:lpstr>图的(点)连通度 </vt:lpstr>
      <vt:lpstr>图的边连通度 </vt:lpstr>
      <vt:lpstr>例</vt:lpstr>
      <vt:lpstr>关于连通度的定理</vt:lpstr>
      <vt:lpstr>关于连通度的定理（续）</vt:lpstr>
      <vt:lpstr>关于连通度的定理（续）</vt:lpstr>
      <vt:lpstr>例</vt:lpstr>
      <vt:lpstr>Whitney定理</vt:lpstr>
      <vt:lpstr>Whitney定理的证明</vt:lpstr>
      <vt:lpstr>Whitney定理的推广</vt:lpstr>
      <vt:lpstr>本节提要</vt:lpstr>
      <vt:lpstr>有向图的连通性 </vt:lpstr>
      <vt:lpstr>强连通的充分必要条件 </vt:lpstr>
      <vt:lpstr>单向连通图中处处可达的顶点</vt:lpstr>
      <vt:lpstr>单向连通的充分必要条件 </vt:lpstr>
      <vt:lpstr>2-连通图</vt:lpstr>
      <vt:lpstr>2-连通图</vt:lpstr>
      <vt:lpstr>2-连通图</vt:lpstr>
      <vt:lpstr>无向图的边定向 </vt:lpstr>
      <vt:lpstr>2-边连通与2-连通（无向图）</vt:lpstr>
      <vt:lpstr>2-边连通无向图的边定向</vt:lpstr>
      <vt:lpstr>无向图边定向算法</vt:lpstr>
      <vt:lpstr>无向图边定向算法(续)</vt:lpstr>
      <vt:lpstr>本节小结</vt:lpstr>
      <vt:lpstr>参考文献</vt:lpstr>
      <vt:lpstr>作业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唐斌</dc:creator>
  <cp:lastModifiedBy>姚远</cp:lastModifiedBy>
  <cp:revision>248</cp:revision>
  <dcterms:created xsi:type="dcterms:W3CDTF">2016-02-22T01:45:17Z</dcterms:created>
  <dcterms:modified xsi:type="dcterms:W3CDTF">2025-11-09T04:44:42Z</dcterms:modified>
</cp:coreProperties>
</file>